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82" r:id="rId3"/>
    <p:sldId id="257" r:id="rId4"/>
    <p:sldId id="258" r:id="rId5"/>
    <p:sldId id="262" r:id="rId6"/>
    <p:sldId id="263" r:id="rId7"/>
    <p:sldId id="264" r:id="rId8"/>
    <p:sldId id="265" r:id="rId9"/>
    <p:sldId id="281" r:id="rId10"/>
    <p:sldId id="266" r:id="rId11"/>
    <p:sldId id="272" r:id="rId12"/>
    <p:sldId id="275" r:id="rId13"/>
    <p:sldId id="274" r:id="rId14"/>
    <p:sldId id="273" r:id="rId15"/>
    <p:sldId id="278" r:id="rId16"/>
    <p:sldId id="276" r:id="rId17"/>
    <p:sldId id="277" r:id="rId18"/>
    <p:sldId id="279" r:id="rId19"/>
    <p:sldId id="280" r:id="rId20"/>
    <p:sldId id="267" r:id="rId21"/>
    <p:sldId id="268" r:id="rId22"/>
    <p:sldId id="269" r:id="rId23"/>
    <p:sldId id="270" r:id="rId24"/>
    <p:sldId id="27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5A19B-3B2D-40F8-A5B5-21EDFEA1703D}" v="9" dt="2022-04-14T00:49:33.240"/>
    <p1510:client id="{A5DF2FA6-DEDE-4FA7-BE84-F2E49284C4CD}" v="770" dt="2022-04-09T09:48:49.5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51" d="100"/>
          <a:sy n="51" d="100"/>
        </p:scale>
        <p:origin x="754"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8BE57D-DB05-4AB3-A472-B4028CDA9B45}"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B8705EC6-50B2-4878-AEB3-5C86B3CB3DA6}">
      <dgm:prSet/>
      <dgm:spPr/>
      <dgm:t>
        <a:bodyPr/>
        <a:lstStyle/>
        <a:p>
          <a:r>
            <a:rPr lang="ja-JP"/>
            <a:t>①　履修の進め方を確認し、確実に</a:t>
          </a:r>
          <a:r>
            <a:rPr lang="ja-JP" altLang="en-US">
              <a:latin typeface="Yu Gothic" panose="020F0302020204030204"/>
            </a:rPr>
            <a:t>レポートを作成すること</a:t>
          </a:r>
          <a:endParaRPr lang="en-US"/>
        </a:p>
      </dgm:t>
    </dgm:pt>
    <dgm:pt modelId="{3DAC6391-97ED-42CB-9245-780CC33EEAF0}" type="parTrans" cxnId="{584014AE-8898-4B96-AD04-08914EFC495D}">
      <dgm:prSet/>
      <dgm:spPr/>
      <dgm:t>
        <a:bodyPr/>
        <a:lstStyle/>
        <a:p>
          <a:endParaRPr lang="en-US"/>
        </a:p>
      </dgm:t>
    </dgm:pt>
    <dgm:pt modelId="{8A8C5E56-8DFD-4442-B70A-7DCE341823E3}" type="sibTrans" cxnId="{584014AE-8898-4B96-AD04-08914EFC495D}">
      <dgm:prSet/>
      <dgm:spPr/>
      <dgm:t>
        <a:bodyPr/>
        <a:lstStyle/>
        <a:p>
          <a:endParaRPr lang="en-US"/>
        </a:p>
      </dgm:t>
    </dgm:pt>
    <dgm:pt modelId="{32FF3A0D-B892-442F-AF74-158EF0157B5B}">
      <dgm:prSet/>
      <dgm:spPr/>
      <dgm:t>
        <a:bodyPr/>
        <a:lstStyle/>
        <a:p>
          <a:r>
            <a:rPr lang="ja-JP"/>
            <a:t>②</a:t>
          </a:r>
          <a:r>
            <a:rPr lang="ja-JP" altLang="en-US">
              <a:latin typeface="Yu Gothic" panose="020F0302020204030204"/>
            </a:rPr>
            <a:t>スクーリング講義の段取りを理解し、対面授業の学びを確認すること</a:t>
          </a:r>
          <a:endParaRPr lang="en-US"/>
        </a:p>
      </dgm:t>
    </dgm:pt>
    <dgm:pt modelId="{3C3ABA3B-0E5C-4FF6-8ABA-8D712145CE68}" type="parTrans" cxnId="{6F9796E7-96BC-4727-BA95-E7E158815C26}">
      <dgm:prSet/>
      <dgm:spPr/>
      <dgm:t>
        <a:bodyPr/>
        <a:lstStyle/>
        <a:p>
          <a:endParaRPr lang="en-US"/>
        </a:p>
      </dgm:t>
    </dgm:pt>
    <dgm:pt modelId="{019FABA9-A042-4A9C-92B0-16BD163492E9}" type="sibTrans" cxnId="{6F9796E7-96BC-4727-BA95-E7E158815C26}">
      <dgm:prSet/>
      <dgm:spPr/>
      <dgm:t>
        <a:bodyPr/>
        <a:lstStyle/>
        <a:p>
          <a:endParaRPr lang="en-US"/>
        </a:p>
      </dgm:t>
    </dgm:pt>
    <dgm:pt modelId="{5A3AF82D-4EC1-4670-A67D-33C09B45FB39}">
      <dgm:prSet phldr="0"/>
      <dgm:spPr/>
      <dgm:t>
        <a:bodyPr/>
        <a:lstStyle/>
        <a:p>
          <a:r>
            <a:rPr lang="ja-JP" altLang="en-US" dirty="0">
              <a:latin typeface="Yu Gothic" panose="020F0302020204030204"/>
            </a:rPr>
            <a:t>③実習が必要な受講生には、実習計画について理解すること</a:t>
          </a:r>
        </a:p>
      </dgm:t>
    </dgm:pt>
    <dgm:pt modelId="{E7D4C547-5655-4103-931B-FC074869E767}" type="parTrans" cxnId="{BCF47AA5-2E66-40E9-B9A9-A497D36C8C03}">
      <dgm:prSet/>
      <dgm:spPr/>
    </dgm:pt>
    <dgm:pt modelId="{24A186A8-8227-4073-A778-979C30B091AA}" type="sibTrans" cxnId="{BCF47AA5-2E66-40E9-B9A9-A497D36C8C03}">
      <dgm:prSet/>
      <dgm:spPr/>
      <dgm:t>
        <a:bodyPr/>
        <a:lstStyle/>
        <a:p>
          <a:endParaRPr kumimoji="1" lang="ja-JP" altLang="en-US"/>
        </a:p>
      </dgm:t>
    </dgm:pt>
    <dgm:pt modelId="{9060212F-1040-48C7-8E9F-5850B778EA6D}">
      <dgm:prSet phldr="0"/>
      <dgm:spPr/>
      <dgm:t>
        <a:bodyPr/>
        <a:lstStyle/>
        <a:p>
          <a:r>
            <a:rPr lang="ja-JP" altLang="en-US" dirty="0">
              <a:latin typeface="Yu Gothic" panose="020F0302020204030204"/>
            </a:rPr>
            <a:t>④コロナ禍を踏まえ、休学などの就学期間の延長について理解すること</a:t>
          </a:r>
        </a:p>
      </dgm:t>
    </dgm:pt>
    <dgm:pt modelId="{A8AEF100-BCCC-4BCB-BA4C-CAB6AAB9AE61}" type="parTrans" cxnId="{A162E1DB-E6DD-47BE-A595-0600386FCFE8}">
      <dgm:prSet/>
      <dgm:spPr/>
    </dgm:pt>
    <dgm:pt modelId="{6A73AB17-3A4E-4D6C-BBA8-2B508C15C5D7}" type="sibTrans" cxnId="{A162E1DB-E6DD-47BE-A595-0600386FCFE8}">
      <dgm:prSet/>
      <dgm:spPr/>
      <dgm:t>
        <a:bodyPr/>
        <a:lstStyle/>
        <a:p>
          <a:endParaRPr kumimoji="1" lang="ja-JP" altLang="en-US"/>
        </a:p>
      </dgm:t>
    </dgm:pt>
    <dgm:pt modelId="{01763064-8BC0-42E3-986D-7FF644C43445}" type="pres">
      <dgm:prSet presAssocID="{C98BE57D-DB05-4AB3-A472-B4028CDA9B45}" presName="vert0" presStyleCnt="0">
        <dgm:presLayoutVars>
          <dgm:dir/>
          <dgm:animOne val="branch"/>
          <dgm:animLvl val="lvl"/>
        </dgm:presLayoutVars>
      </dgm:prSet>
      <dgm:spPr/>
    </dgm:pt>
    <dgm:pt modelId="{36104533-A311-4460-9385-8CAB9EA431CE}" type="pres">
      <dgm:prSet presAssocID="{B8705EC6-50B2-4878-AEB3-5C86B3CB3DA6}" presName="thickLine" presStyleLbl="alignNode1" presStyleIdx="0" presStyleCnt="4"/>
      <dgm:spPr/>
    </dgm:pt>
    <dgm:pt modelId="{CD2B8426-421B-4AB9-9816-859D595D1943}" type="pres">
      <dgm:prSet presAssocID="{B8705EC6-50B2-4878-AEB3-5C86B3CB3DA6}" presName="horz1" presStyleCnt="0"/>
      <dgm:spPr/>
    </dgm:pt>
    <dgm:pt modelId="{6D6CADB9-97F4-4453-96D1-E6642DCD392B}" type="pres">
      <dgm:prSet presAssocID="{B8705EC6-50B2-4878-AEB3-5C86B3CB3DA6}" presName="tx1" presStyleLbl="revTx" presStyleIdx="0" presStyleCnt="4"/>
      <dgm:spPr/>
    </dgm:pt>
    <dgm:pt modelId="{E918883C-8F9D-44A1-A394-4F47BF9A6986}" type="pres">
      <dgm:prSet presAssocID="{B8705EC6-50B2-4878-AEB3-5C86B3CB3DA6}" presName="vert1" presStyleCnt="0"/>
      <dgm:spPr/>
    </dgm:pt>
    <dgm:pt modelId="{9E792971-979D-494F-8E55-425284BF1729}" type="pres">
      <dgm:prSet presAssocID="{32FF3A0D-B892-442F-AF74-158EF0157B5B}" presName="thickLine" presStyleLbl="alignNode1" presStyleIdx="1" presStyleCnt="4"/>
      <dgm:spPr/>
    </dgm:pt>
    <dgm:pt modelId="{7DD6F271-B454-40AE-A242-963528A8FF87}" type="pres">
      <dgm:prSet presAssocID="{32FF3A0D-B892-442F-AF74-158EF0157B5B}" presName="horz1" presStyleCnt="0"/>
      <dgm:spPr/>
    </dgm:pt>
    <dgm:pt modelId="{E93C9C78-5EC6-4B47-ADDE-33294EC06B39}" type="pres">
      <dgm:prSet presAssocID="{32FF3A0D-B892-442F-AF74-158EF0157B5B}" presName="tx1" presStyleLbl="revTx" presStyleIdx="1" presStyleCnt="4"/>
      <dgm:spPr/>
    </dgm:pt>
    <dgm:pt modelId="{14EE4C19-8277-4EF3-A2EC-373DDF5837A7}" type="pres">
      <dgm:prSet presAssocID="{32FF3A0D-B892-442F-AF74-158EF0157B5B}" presName="vert1" presStyleCnt="0"/>
      <dgm:spPr/>
    </dgm:pt>
    <dgm:pt modelId="{49DD709A-A496-479A-9DDA-1C114363A300}" type="pres">
      <dgm:prSet presAssocID="{5A3AF82D-4EC1-4670-A67D-33C09B45FB39}" presName="thickLine" presStyleLbl="alignNode1" presStyleIdx="2" presStyleCnt="4"/>
      <dgm:spPr/>
    </dgm:pt>
    <dgm:pt modelId="{8B6C9377-431A-4C8F-A877-CB4E1877A9F3}" type="pres">
      <dgm:prSet presAssocID="{5A3AF82D-4EC1-4670-A67D-33C09B45FB39}" presName="horz1" presStyleCnt="0"/>
      <dgm:spPr/>
    </dgm:pt>
    <dgm:pt modelId="{249C6870-9B75-4388-B80B-6293D0DB6D19}" type="pres">
      <dgm:prSet presAssocID="{5A3AF82D-4EC1-4670-A67D-33C09B45FB39}" presName="tx1" presStyleLbl="revTx" presStyleIdx="2" presStyleCnt="4"/>
      <dgm:spPr/>
    </dgm:pt>
    <dgm:pt modelId="{41E3A1CA-C290-464E-AEEA-12D6E494FBC8}" type="pres">
      <dgm:prSet presAssocID="{5A3AF82D-4EC1-4670-A67D-33C09B45FB39}" presName="vert1" presStyleCnt="0"/>
      <dgm:spPr/>
    </dgm:pt>
    <dgm:pt modelId="{DB33D781-10C6-490D-8D88-892838839EE8}" type="pres">
      <dgm:prSet presAssocID="{9060212F-1040-48C7-8E9F-5850B778EA6D}" presName="thickLine" presStyleLbl="alignNode1" presStyleIdx="3" presStyleCnt="4"/>
      <dgm:spPr/>
    </dgm:pt>
    <dgm:pt modelId="{D7C326F6-EA44-43D4-81DE-44F3267F5D41}" type="pres">
      <dgm:prSet presAssocID="{9060212F-1040-48C7-8E9F-5850B778EA6D}" presName="horz1" presStyleCnt="0"/>
      <dgm:spPr/>
    </dgm:pt>
    <dgm:pt modelId="{ABF3DCAC-2D08-4170-B931-BE1A4E15D417}" type="pres">
      <dgm:prSet presAssocID="{9060212F-1040-48C7-8E9F-5850B778EA6D}" presName="tx1" presStyleLbl="revTx" presStyleIdx="3" presStyleCnt="4"/>
      <dgm:spPr/>
    </dgm:pt>
    <dgm:pt modelId="{738CF77B-B37C-41C0-AC84-3D26619CCDE9}" type="pres">
      <dgm:prSet presAssocID="{9060212F-1040-48C7-8E9F-5850B778EA6D}" presName="vert1" presStyleCnt="0"/>
      <dgm:spPr/>
    </dgm:pt>
  </dgm:ptLst>
  <dgm:cxnLst>
    <dgm:cxn modelId="{4F04801D-91EE-41E4-9F51-985856DFEB92}" type="presOf" srcId="{C98BE57D-DB05-4AB3-A472-B4028CDA9B45}" destId="{01763064-8BC0-42E3-986D-7FF644C43445}" srcOrd="0" destOrd="0" presId="urn:microsoft.com/office/officeart/2008/layout/LinedList"/>
    <dgm:cxn modelId="{C7FB419C-D07A-484E-A48C-7AE1BA972662}" type="presOf" srcId="{5A3AF82D-4EC1-4670-A67D-33C09B45FB39}" destId="{249C6870-9B75-4388-B80B-6293D0DB6D19}" srcOrd="0" destOrd="0" presId="urn:microsoft.com/office/officeart/2008/layout/LinedList"/>
    <dgm:cxn modelId="{BCF47AA5-2E66-40E9-B9A9-A497D36C8C03}" srcId="{C98BE57D-DB05-4AB3-A472-B4028CDA9B45}" destId="{5A3AF82D-4EC1-4670-A67D-33C09B45FB39}" srcOrd="2" destOrd="0" parTransId="{E7D4C547-5655-4103-931B-FC074869E767}" sibTransId="{24A186A8-8227-4073-A778-979C30B091AA}"/>
    <dgm:cxn modelId="{584014AE-8898-4B96-AD04-08914EFC495D}" srcId="{C98BE57D-DB05-4AB3-A472-B4028CDA9B45}" destId="{B8705EC6-50B2-4878-AEB3-5C86B3CB3DA6}" srcOrd="0" destOrd="0" parTransId="{3DAC6391-97ED-42CB-9245-780CC33EEAF0}" sibTransId="{8A8C5E56-8DFD-4442-B70A-7DCE341823E3}"/>
    <dgm:cxn modelId="{9F5B23B4-EBC8-492E-B382-47553D80C032}" type="presOf" srcId="{9060212F-1040-48C7-8E9F-5850B778EA6D}" destId="{ABF3DCAC-2D08-4170-B931-BE1A4E15D417}" srcOrd="0" destOrd="0" presId="urn:microsoft.com/office/officeart/2008/layout/LinedList"/>
    <dgm:cxn modelId="{C29324BD-5B76-4610-B4B4-ED93759F75E1}" type="presOf" srcId="{32FF3A0D-B892-442F-AF74-158EF0157B5B}" destId="{E93C9C78-5EC6-4B47-ADDE-33294EC06B39}" srcOrd="0" destOrd="0" presId="urn:microsoft.com/office/officeart/2008/layout/LinedList"/>
    <dgm:cxn modelId="{F2AE5FC6-F31F-4064-96A9-17B17B86B246}" type="presOf" srcId="{B8705EC6-50B2-4878-AEB3-5C86B3CB3DA6}" destId="{6D6CADB9-97F4-4453-96D1-E6642DCD392B}" srcOrd="0" destOrd="0" presId="urn:microsoft.com/office/officeart/2008/layout/LinedList"/>
    <dgm:cxn modelId="{A162E1DB-E6DD-47BE-A595-0600386FCFE8}" srcId="{C98BE57D-DB05-4AB3-A472-B4028CDA9B45}" destId="{9060212F-1040-48C7-8E9F-5850B778EA6D}" srcOrd="3" destOrd="0" parTransId="{A8AEF100-BCCC-4BCB-BA4C-CAB6AAB9AE61}" sibTransId="{6A73AB17-3A4E-4D6C-BBA8-2B508C15C5D7}"/>
    <dgm:cxn modelId="{6F9796E7-96BC-4727-BA95-E7E158815C26}" srcId="{C98BE57D-DB05-4AB3-A472-B4028CDA9B45}" destId="{32FF3A0D-B892-442F-AF74-158EF0157B5B}" srcOrd="1" destOrd="0" parTransId="{3C3ABA3B-0E5C-4FF6-8ABA-8D712145CE68}" sibTransId="{019FABA9-A042-4A9C-92B0-16BD163492E9}"/>
    <dgm:cxn modelId="{C0A8F110-B551-4DE3-8184-D6C1AE39968D}" type="presParOf" srcId="{01763064-8BC0-42E3-986D-7FF644C43445}" destId="{36104533-A311-4460-9385-8CAB9EA431CE}" srcOrd="0" destOrd="0" presId="urn:microsoft.com/office/officeart/2008/layout/LinedList"/>
    <dgm:cxn modelId="{86A6B4C1-BFFF-4945-AE6A-19C8AA66913C}" type="presParOf" srcId="{01763064-8BC0-42E3-986D-7FF644C43445}" destId="{CD2B8426-421B-4AB9-9816-859D595D1943}" srcOrd="1" destOrd="0" presId="urn:microsoft.com/office/officeart/2008/layout/LinedList"/>
    <dgm:cxn modelId="{0CDE55AD-D9F6-4EF9-8006-9C679C34C4D5}" type="presParOf" srcId="{CD2B8426-421B-4AB9-9816-859D595D1943}" destId="{6D6CADB9-97F4-4453-96D1-E6642DCD392B}" srcOrd="0" destOrd="0" presId="urn:microsoft.com/office/officeart/2008/layout/LinedList"/>
    <dgm:cxn modelId="{FAD26852-2544-46E7-A551-8DC89187CB20}" type="presParOf" srcId="{CD2B8426-421B-4AB9-9816-859D595D1943}" destId="{E918883C-8F9D-44A1-A394-4F47BF9A6986}" srcOrd="1" destOrd="0" presId="urn:microsoft.com/office/officeart/2008/layout/LinedList"/>
    <dgm:cxn modelId="{DFA7AE7A-5EA3-4C43-8F66-42E37B3683A9}" type="presParOf" srcId="{01763064-8BC0-42E3-986D-7FF644C43445}" destId="{9E792971-979D-494F-8E55-425284BF1729}" srcOrd="2" destOrd="0" presId="urn:microsoft.com/office/officeart/2008/layout/LinedList"/>
    <dgm:cxn modelId="{E354B71E-A0F3-407F-B1B0-B5AD4405DF87}" type="presParOf" srcId="{01763064-8BC0-42E3-986D-7FF644C43445}" destId="{7DD6F271-B454-40AE-A242-963528A8FF87}" srcOrd="3" destOrd="0" presId="urn:microsoft.com/office/officeart/2008/layout/LinedList"/>
    <dgm:cxn modelId="{54E8623D-1549-44AD-A1AB-BC82F275BECB}" type="presParOf" srcId="{7DD6F271-B454-40AE-A242-963528A8FF87}" destId="{E93C9C78-5EC6-4B47-ADDE-33294EC06B39}" srcOrd="0" destOrd="0" presId="urn:microsoft.com/office/officeart/2008/layout/LinedList"/>
    <dgm:cxn modelId="{3EE731C8-E2C9-48F8-8C48-9D4F4CFB909A}" type="presParOf" srcId="{7DD6F271-B454-40AE-A242-963528A8FF87}" destId="{14EE4C19-8277-4EF3-A2EC-373DDF5837A7}" srcOrd="1" destOrd="0" presId="urn:microsoft.com/office/officeart/2008/layout/LinedList"/>
    <dgm:cxn modelId="{8027B3C6-A4BC-416F-BD1D-41EAB0005946}" type="presParOf" srcId="{01763064-8BC0-42E3-986D-7FF644C43445}" destId="{49DD709A-A496-479A-9DDA-1C114363A300}" srcOrd="4" destOrd="0" presId="urn:microsoft.com/office/officeart/2008/layout/LinedList"/>
    <dgm:cxn modelId="{6DAA5331-FABF-44A6-89EF-8EB8CFC6600B}" type="presParOf" srcId="{01763064-8BC0-42E3-986D-7FF644C43445}" destId="{8B6C9377-431A-4C8F-A877-CB4E1877A9F3}" srcOrd="5" destOrd="0" presId="urn:microsoft.com/office/officeart/2008/layout/LinedList"/>
    <dgm:cxn modelId="{4FF90F8A-48EE-47FF-9832-8F14CDAD01F3}" type="presParOf" srcId="{8B6C9377-431A-4C8F-A877-CB4E1877A9F3}" destId="{249C6870-9B75-4388-B80B-6293D0DB6D19}" srcOrd="0" destOrd="0" presId="urn:microsoft.com/office/officeart/2008/layout/LinedList"/>
    <dgm:cxn modelId="{98334151-DDC8-4140-8B07-E0E8C441B8DD}" type="presParOf" srcId="{8B6C9377-431A-4C8F-A877-CB4E1877A9F3}" destId="{41E3A1CA-C290-464E-AEEA-12D6E494FBC8}" srcOrd="1" destOrd="0" presId="urn:microsoft.com/office/officeart/2008/layout/LinedList"/>
    <dgm:cxn modelId="{CCA36440-6BEB-4DB2-98F0-5EC7E38A53CD}" type="presParOf" srcId="{01763064-8BC0-42E3-986D-7FF644C43445}" destId="{DB33D781-10C6-490D-8D88-892838839EE8}" srcOrd="6" destOrd="0" presId="urn:microsoft.com/office/officeart/2008/layout/LinedList"/>
    <dgm:cxn modelId="{340BDE6A-81FF-4838-B898-C5E415D731C3}" type="presParOf" srcId="{01763064-8BC0-42E3-986D-7FF644C43445}" destId="{D7C326F6-EA44-43D4-81DE-44F3267F5D41}" srcOrd="7" destOrd="0" presId="urn:microsoft.com/office/officeart/2008/layout/LinedList"/>
    <dgm:cxn modelId="{8DDA913A-6AD0-4209-BF92-2D72CEC9437E}" type="presParOf" srcId="{D7C326F6-EA44-43D4-81DE-44F3267F5D41}" destId="{ABF3DCAC-2D08-4170-B931-BE1A4E15D417}" srcOrd="0" destOrd="0" presId="urn:microsoft.com/office/officeart/2008/layout/LinedList"/>
    <dgm:cxn modelId="{7BD930E3-355B-4232-8FE4-4C28FE16C8BB}" type="presParOf" srcId="{D7C326F6-EA44-43D4-81DE-44F3267F5D41}" destId="{738CF77B-B37C-41C0-AC84-3D26619CCDE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0506EE-5A1F-447B-9999-3CDB0A4EB145}" type="doc">
      <dgm:prSet loTypeId="urn:microsoft.com/office/officeart/2005/8/layout/hierarchy1" loCatId="hierarchy" qsTypeId="urn:microsoft.com/office/officeart/2005/8/quickstyle/simple1" qsCatId="simple" csTypeId="urn:microsoft.com/office/officeart/2005/8/colors/accent2_2" csCatId="accent2" phldr="1"/>
      <dgm:spPr/>
      <dgm:t>
        <a:bodyPr/>
        <a:lstStyle/>
        <a:p>
          <a:endParaRPr lang="en-US"/>
        </a:p>
      </dgm:t>
    </dgm:pt>
    <dgm:pt modelId="{F6309562-60C9-4776-A75C-8E6D272600F8}">
      <dgm:prSet/>
      <dgm:spPr/>
      <dgm:t>
        <a:bodyPr/>
        <a:lstStyle/>
        <a:p>
          <a:r>
            <a:rPr lang="ja-JP"/>
            <a:t>必ず、テキストに掲載されている参考資料をネットや図書館で確認しましょう</a:t>
          </a:r>
          <a:endParaRPr lang="en-US"/>
        </a:p>
      </dgm:t>
    </dgm:pt>
    <dgm:pt modelId="{E207DF95-0AA9-46A5-A4C5-5A85502958B0}" type="parTrans" cxnId="{9FB71108-D0A9-45FC-8665-9A725C68A5E4}">
      <dgm:prSet/>
      <dgm:spPr/>
      <dgm:t>
        <a:bodyPr/>
        <a:lstStyle/>
        <a:p>
          <a:endParaRPr lang="en-US"/>
        </a:p>
      </dgm:t>
    </dgm:pt>
    <dgm:pt modelId="{A7038E28-03DF-4EE9-8F42-5F320F7DEAF6}" type="sibTrans" cxnId="{9FB71108-D0A9-45FC-8665-9A725C68A5E4}">
      <dgm:prSet/>
      <dgm:spPr/>
      <dgm:t>
        <a:bodyPr/>
        <a:lstStyle/>
        <a:p>
          <a:endParaRPr lang="en-US"/>
        </a:p>
      </dgm:t>
    </dgm:pt>
    <dgm:pt modelId="{87215372-EFF8-46A6-AF10-8B29D0FC5DCC}">
      <dgm:prSet/>
      <dgm:spPr/>
      <dgm:t>
        <a:bodyPr/>
        <a:lstStyle/>
        <a:p>
          <a:pPr rtl="0"/>
          <a:r>
            <a:rPr lang="ja-JP"/>
            <a:t>なお、テキスト</a:t>
          </a:r>
          <a:r>
            <a:rPr lang="ja-JP" altLang="en-US">
              <a:latin typeface="Yu Gothic" panose="020F0302020204030204"/>
            </a:rPr>
            <a:t>丸写しやテキスト文のみのレポートは受理しません</a:t>
          </a:r>
          <a:endParaRPr lang="en-US">
            <a:latin typeface="Yu Gothic" panose="020F0302020204030204"/>
          </a:endParaRPr>
        </a:p>
      </dgm:t>
    </dgm:pt>
    <dgm:pt modelId="{CE3201A0-391C-4255-BA7D-ECF11C3E3022}" type="parTrans" cxnId="{3C054651-B104-44FC-B9A4-DBF0124F1964}">
      <dgm:prSet/>
      <dgm:spPr/>
      <dgm:t>
        <a:bodyPr/>
        <a:lstStyle/>
        <a:p>
          <a:endParaRPr lang="en-US"/>
        </a:p>
      </dgm:t>
    </dgm:pt>
    <dgm:pt modelId="{E533F899-85D7-47D9-AFA6-95763D77C09C}" type="sibTrans" cxnId="{3C054651-B104-44FC-B9A4-DBF0124F1964}">
      <dgm:prSet/>
      <dgm:spPr/>
      <dgm:t>
        <a:bodyPr/>
        <a:lstStyle/>
        <a:p>
          <a:endParaRPr lang="en-US"/>
        </a:p>
      </dgm:t>
    </dgm:pt>
    <dgm:pt modelId="{E962DE42-F5CC-47FB-9586-1F5CF1AA57D6}" type="pres">
      <dgm:prSet presAssocID="{3E0506EE-5A1F-447B-9999-3CDB0A4EB145}" presName="hierChild1" presStyleCnt="0">
        <dgm:presLayoutVars>
          <dgm:chPref val="1"/>
          <dgm:dir/>
          <dgm:animOne val="branch"/>
          <dgm:animLvl val="lvl"/>
          <dgm:resizeHandles/>
        </dgm:presLayoutVars>
      </dgm:prSet>
      <dgm:spPr/>
    </dgm:pt>
    <dgm:pt modelId="{91579193-B654-482D-84C5-D099712EDD20}" type="pres">
      <dgm:prSet presAssocID="{F6309562-60C9-4776-A75C-8E6D272600F8}" presName="hierRoot1" presStyleCnt="0"/>
      <dgm:spPr/>
    </dgm:pt>
    <dgm:pt modelId="{52B9CD85-8E14-4257-8857-87A559A90FA0}" type="pres">
      <dgm:prSet presAssocID="{F6309562-60C9-4776-A75C-8E6D272600F8}" presName="composite" presStyleCnt="0"/>
      <dgm:spPr/>
    </dgm:pt>
    <dgm:pt modelId="{AC504368-9ABE-49F5-BB12-E9E2EF7CA043}" type="pres">
      <dgm:prSet presAssocID="{F6309562-60C9-4776-A75C-8E6D272600F8}" presName="background" presStyleLbl="node0" presStyleIdx="0" presStyleCnt="2"/>
      <dgm:spPr/>
    </dgm:pt>
    <dgm:pt modelId="{AC958953-91CF-4028-B97D-812E77DD7F05}" type="pres">
      <dgm:prSet presAssocID="{F6309562-60C9-4776-A75C-8E6D272600F8}" presName="text" presStyleLbl="fgAcc0" presStyleIdx="0" presStyleCnt="2">
        <dgm:presLayoutVars>
          <dgm:chPref val="3"/>
        </dgm:presLayoutVars>
      </dgm:prSet>
      <dgm:spPr/>
    </dgm:pt>
    <dgm:pt modelId="{5BDEA627-340E-48FD-8465-1A3DECF7EF55}" type="pres">
      <dgm:prSet presAssocID="{F6309562-60C9-4776-A75C-8E6D272600F8}" presName="hierChild2" presStyleCnt="0"/>
      <dgm:spPr/>
    </dgm:pt>
    <dgm:pt modelId="{BC797776-58E3-41A8-AE3D-DAC28C2EBCBD}" type="pres">
      <dgm:prSet presAssocID="{87215372-EFF8-46A6-AF10-8B29D0FC5DCC}" presName="hierRoot1" presStyleCnt="0"/>
      <dgm:spPr/>
    </dgm:pt>
    <dgm:pt modelId="{9EB03669-56A5-45AD-B5AE-B56620D4D110}" type="pres">
      <dgm:prSet presAssocID="{87215372-EFF8-46A6-AF10-8B29D0FC5DCC}" presName="composite" presStyleCnt="0"/>
      <dgm:spPr/>
    </dgm:pt>
    <dgm:pt modelId="{F309D7C5-A0BF-4A24-9302-7FC270D952C7}" type="pres">
      <dgm:prSet presAssocID="{87215372-EFF8-46A6-AF10-8B29D0FC5DCC}" presName="background" presStyleLbl="node0" presStyleIdx="1" presStyleCnt="2"/>
      <dgm:spPr/>
    </dgm:pt>
    <dgm:pt modelId="{9222751B-32A4-4D2E-B3EA-C7DBB8536015}" type="pres">
      <dgm:prSet presAssocID="{87215372-EFF8-46A6-AF10-8B29D0FC5DCC}" presName="text" presStyleLbl="fgAcc0" presStyleIdx="1" presStyleCnt="2">
        <dgm:presLayoutVars>
          <dgm:chPref val="3"/>
        </dgm:presLayoutVars>
      </dgm:prSet>
      <dgm:spPr/>
    </dgm:pt>
    <dgm:pt modelId="{7DD7B866-DC42-419E-9A6E-843F99C0EC6B}" type="pres">
      <dgm:prSet presAssocID="{87215372-EFF8-46A6-AF10-8B29D0FC5DCC}" presName="hierChild2" presStyleCnt="0"/>
      <dgm:spPr/>
    </dgm:pt>
  </dgm:ptLst>
  <dgm:cxnLst>
    <dgm:cxn modelId="{9FB71108-D0A9-45FC-8665-9A725C68A5E4}" srcId="{3E0506EE-5A1F-447B-9999-3CDB0A4EB145}" destId="{F6309562-60C9-4776-A75C-8E6D272600F8}" srcOrd="0" destOrd="0" parTransId="{E207DF95-0AA9-46A5-A4C5-5A85502958B0}" sibTransId="{A7038E28-03DF-4EE9-8F42-5F320F7DEAF6}"/>
    <dgm:cxn modelId="{1B005A60-DF53-4028-B6FC-0CB89B3C2F33}" type="presOf" srcId="{87215372-EFF8-46A6-AF10-8B29D0FC5DCC}" destId="{9222751B-32A4-4D2E-B3EA-C7DBB8536015}" srcOrd="0" destOrd="0" presId="urn:microsoft.com/office/officeart/2005/8/layout/hierarchy1"/>
    <dgm:cxn modelId="{3C054651-B104-44FC-B9A4-DBF0124F1964}" srcId="{3E0506EE-5A1F-447B-9999-3CDB0A4EB145}" destId="{87215372-EFF8-46A6-AF10-8B29D0FC5DCC}" srcOrd="1" destOrd="0" parTransId="{CE3201A0-391C-4255-BA7D-ECF11C3E3022}" sibTransId="{E533F899-85D7-47D9-AFA6-95763D77C09C}"/>
    <dgm:cxn modelId="{BE092ECA-7DA0-48F0-8C5A-21DFCF926CE7}" type="presOf" srcId="{F6309562-60C9-4776-A75C-8E6D272600F8}" destId="{AC958953-91CF-4028-B97D-812E77DD7F05}" srcOrd="0" destOrd="0" presId="urn:microsoft.com/office/officeart/2005/8/layout/hierarchy1"/>
    <dgm:cxn modelId="{C5B83BE0-DC50-4A2A-86B4-9745D7D386D0}" type="presOf" srcId="{3E0506EE-5A1F-447B-9999-3CDB0A4EB145}" destId="{E962DE42-F5CC-47FB-9586-1F5CF1AA57D6}" srcOrd="0" destOrd="0" presId="urn:microsoft.com/office/officeart/2005/8/layout/hierarchy1"/>
    <dgm:cxn modelId="{749FD34B-62CC-450C-B7AD-8779ADCC90C9}" type="presParOf" srcId="{E962DE42-F5CC-47FB-9586-1F5CF1AA57D6}" destId="{91579193-B654-482D-84C5-D099712EDD20}" srcOrd="0" destOrd="0" presId="urn:microsoft.com/office/officeart/2005/8/layout/hierarchy1"/>
    <dgm:cxn modelId="{7D4CE29B-28D2-4E39-ABC6-ED4E9610D919}" type="presParOf" srcId="{91579193-B654-482D-84C5-D099712EDD20}" destId="{52B9CD85-8E14-4257-8857-87A559A90FA0}" srcOrd="0" destOrd="0" presId="urn:microsoft.com/office/officeart/2005/8/layout/hierarchy1"/>
    <dgm:cxn modelId="{71C4873F-BEC8-432C-9447-9832D98C5DD8}" type="presParOf" srcId="{52B9CD85-8E14-4257-8857-87A559A90FA0}" destId="{AC504368-9ABE-49F5-BB12-E9E2EF7CA043}" srcOrd="0" destOrd="0" presId="urn:microsoft.com/office/officeart/2005/8/layout/hierarchy1"/>
    <dgm:cxn modelId="{482826A6-6B7B-4C6E-96B1-8D5239183FD5}" type="presParOf" srcId="{52B9CD85-8E14-4257-8857-87A559A90FA0}" destId="{AC958953-91CF-4028-B97D-812E77DD7F05}" srcOrd="1" destOrd="0" presId="urn:microsoft.com/office/officeart/2005/8/layout/hierarchy1"/>
    <dgm:cxn modelId="{54883DB4-B17A-4318-BD18-9C9A07F9782C}" type="presParOf" srcId="{91579193-B654-482D-84C5-D099712EDD20}" destId="{5BDEA627-340E-48FD-8465-1A3DECF7EF55}" srcOrd="1" destOrd="0" presId="urn:microsoft.com/office/officeart/2005/8/layout/hierarchy1"/>
    <dgm:cxn modelId="{6713E656-47FE-4F6D-895A-DFFDC8CF6F57}" type="presParOf" srcId="{E962DE42-F5CC-47FB-9586-1F5CF1AA57D6}" destId="{BC797776-58E3-41A8-AE3D-DAC28C2EBCBD}" srcOrd="1" destOrd="0" presId="urn:microsoft.com/office/officeart/2005/8/layout/hierarchy1"/>
    <dgm:cxn modelId="{7A10173D-7A7A-4877-8BE2-A96820DEA9B3}" type="presParOf" srcId="{BC797776-58E3-41A8-AE3D-DAC28C2EBCBD}" destId="{9EB03669-56A5-45AD-B5AE-B56620D4D110}" srcOrd="0" destOrd="0" presId="urn:microsoft.com/office/officeart/2005/8/layout/hierarchy1"/>
    <dgm:cxn modelId="{99293BBB-A0B2-4B7B-9D7C-EB2F3855C5E4}" type="presParOf" srcId="{9EB03669-56A5-45AD-B5AE-B56620D4D110}" destId="{F309D7C5-A0BF-4A24-9302-7FC270D952C7}" srcOrd="0" destOrd="0" presId="urn:microsoft.com/office/officeart/2005/8/layout/hierarchy1"/>
    <dgm:cxn modelId="{68038DB8-6B0B-4E6D-9DA0-17F294A30F24}" type="presParOf" srcId="{9EB03669-56A5-45AD-B5AE-B56620D4D110}" destId="{9222751B-32A4-4D2E-B3EA-C7DBB8536015}" srcOrd="1" destOrd="0" presId="urn:microsoft.com/office/officeart/2005/8/layout/hierarchy1"/>
    <dgm:cxn modelId="{F04B9544-2D6C-4AB0-9CAD-EA056FC16A53}" type="presParOf" srcId="{BC797776-58E3-41A8-AE3D-DAC28C2EBCBD}" destId="{7DD7B866-DC42-419E-9A6E-843F99C0EC6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B4ADB3-714A-4711-9B09-28410280D70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F5EF913-343A-45E5-B6E7-7BAC6772CF87}">
      <dgm:prSet/>
      <dgm:spPr/>
      <dgm:t>
        <a:bodyPr/>
        <a:lstStyle/>
        <a:p>
          <a:r>
            <a:rPr lang="en-US" altLang="ja-JP" dirty="0"/>
            <a:t>SW</a:t>
          </a:r>
          <a:r>
            <a:rPr lang="ja-JP" dirty="0"/>
            <a:t>演習</a:t>
          </a:r>
          <a:r>
            <a:rPr lang="ja-JP" altLang="en-US" dirty="0">
              <a:latin typeface="Yu Gothic" panose="020F0302020204030204"/>
            </a:rPr>
            <a:t>（202</a:t>
          </a:r>
          <a:r>
            <a:rPr lang="en-US" altLang="ja-JP" dirty="0">
              <a:latin typeface="Yu Gothic" panose="020F0302020204030204"/>
            </a:rPr>
            <a:t>6</a:t>
          </a:r>
          <a:r>
            <a:rPr lang="ja-JP" altLang="en-US" dirty="0">
              <a:latin typeface="Yu Gothic" panose="020F0302020204030204"/>
            </a:rPr>
            <a:t>/2月予定＋202</a:t>
          </a:r>
          <a:r>
            <a:rPr lang="en-US" altLang="ja-JP" dirty="0">
              <a:latin typeface="Yu Gothic" panose="020F0302020204030204"/>
            </a:rPr>
            <a:t>7</a:t>
          </a:r>
          <a:r>
            <a:rPr lang="ja-JP" altLang="en-US" dirty="0">
              <a:latin typeface="Yu Gothic" panose="020F0302020204030204"/>
            </a:rPr>
            <a:t>/8月予定）</a:t>
          </a:r>
          <a:endParaRPr lang="en-US" dirty="0"/>
        </a:p>
      </dgm:t>
    </dgm:pt>
    <dgm:pt modelId="{31587754-D367-49DA-B169-B9F5843927AF}" type="parTrans" cxnId="{0D749F34-7B77-4AC3-83F4-2D89B6866E26}">
      <dgm:prSet/>
      <dgm:spPr/>
      <dgm:t>
        <a:bodyPr/>
        <a:lstStyle/>
        <a:p>
          <a:endParaRPr lang="en-US"/>
        </a:p>
      </dgm:t>
    </dgm:pt>
    <dgm:pt modelId="{E59FA022-8B9F-4959-A23D-6F36CEAECCB2}" type="sibTrans" cxnId="{0D749F34-7B77-4AC3-83F4-2D89B6866E26}">
      <dgm:prSet/>
      <dgm:spPr/>
      <dgm:t>
        <a:bodyPr/>
        <a:lstStyle/>
        <a:p>
          <a:endParaRPr lang="en-US"/>
        </a:p>
      </dgm:t>
    </dgm:pt>
    <dgm:pt modelId="{32B0E46E-8441-4E89-A7F3-C6523ED42163}">
      <dgm:prSet/>
      <dgm:spPr/>
      <dgm:t>
        <a:bodyPr/>
        <a:lstStyle/>
        <a:p>
          <a:pPr rtl="0"/>
          <a:r>
            <a:rPr lang="en-US" altLang="ja-JP" dirty="0"/>
            <a:t>SW</a:t>
          </a:r>
          <a:r>
            <a:rPr lang="ja-JP" dirty="0"/>
            <a:t>実習指導</a:t>
          </a:r>
          <a:r>
            <a:rPr lang="ja-JP" altLang="en-US" dirty="0">
              <a:latin typeface="Yu Gothic" panose="020F0302020204030204"/>
            </a:rPr>
            <a:t>（202</a:t>
          </a:r>
          <a:r>
            <a:rPr lang="en-US" altLang="ja-JP" dirty="0">
              <a:latin typeface="Yu Gothic" panose="020F0302020204030204"/>
            </a:rPr>
            <a:t>5</a:t>
          </a:r>
          <a:r>
            <a:rPr lang="ja-JP" altLang="en-US" dirty="0">
              <a:latin typeface="Yu Gothic" panose="020F0302020204030204"/>
            </a:rPr>
            <a:t>/8/10・11予定＋202</a:t>
          </a:r>
          <a:r>
            <a:rPr lang="en-US" altLang="ja-JP" dirty="0">
              <a:latin typeface="Yu Gothic" panose="020F0302020204030204"/>
            </a:rPr>
            <a:t>6</a:t>
          </a:r>
          <a:r>
            <a:rPr lang="ja-JP" altLang="en-US" dirty="0">
              <a:latin typeface="Yu Gothic" panose="020F0302020204030204"/>
            </a:rPr>
            <a:t>/8月予定）</a:t>
          </a:r>
          <a:endParaRPr lang="en-US" dirty="0">
            <a:latin typeface="Yu Gothic" panose="020F0302020204030204"/>
          </a:endParaRPr>
        </a:p>
      </dgm:t>
    </dgm:pt>
    <dgm:pt modelId="{F1CBF5CF-DACC-44FA-A8DE-417C9849A89D}" type="parTrans" cxnId="{97B8402C-5618-4587-8AEB-C0EF080F3865}">
      <dgm:prSet/>
      <dgm:spPr/>
      <dgm:t>
        <a:bodyPr/>
        <a:lstStyle/>
        <a:p>
          <a:endParaRPr lang="en-US"/>
        </a:p>
      </dgm:t>
    </dgm:pt>
    <dgm:pt modelId="{78180CC6-B03F-4414-A61E-6F304C434BC3}" type="sibTrans" cxnId="{97B8402C-5618-4587-8AEB-C0EF080F3865}">
      <dgm:prSet/>
      <dgm:spPr/>
      <dgm:t>
        <a:bodyPr/>
        <a:lstStyle/>
        <a:p>
          <a:endParaRPr lang="en-US"/>
        </a:p>
      </dgm:t>
    </dgm:pt>
    <dgm:pt modelId="{B31E012B-969D-4723-96B4-A7EBB043BAAB}">
      <dgm:prSet phldr="0"/>
      <dgm:spPr/>
      <dgm:t>
        <a:bodyPr/>
        <a:lstStyle/>
        <a:p>
          <a:r>
            <a:rPr lang="ja-JP" altLang="en-US" dirty="0">
              <a:latin typeface="Yu Gothic" panose="020F0302020204030204"/>
            </a:rPr>
            <a:t>対面授業（本校視聴覚教室）</a:t>
          </a:r>
        </a:p>
      </dgm:t>
    </dgm:pt>
    <dgm:pt modelId="{6BED95F9-59B6-455A-BDF3-4D6CF1A2EC6C}" type="parTrans" cxnId="{33B9A4EF-BD21-4B82-831B-189E8247BCDF}">
      <dgm:prSet/>
      <dgm:spPr/>
      <dgm:t>
        <a:bodyPr/>
        <a:lstStyle/>
        <a:p>
          <a:endParaRPr kumimoji="1" lang="ja-JP" altLang="en-US"/>
        </a:p>
      </dgm:t>
    </dgm:pt>
    <dgm:pt modelId="{D56158EB-533F-4886-B9DD-A864F1754692}" type="sibTrans" cxnId="{33B9A4EF-BD21-4B82-831B-189E8247BCDF}">
      <dgm:prSet/>
      <dgm:spPr/>
      <dgm:t>
        <a:bodyPr/>
        <a:lstStyle/>
        <a:p>
          <a:endParaRPr kumimoji="1" lang="ja-JP" altLang="en-US"/>
        </a:p>
      </dgm:t>
    </dgm:pt>
    <dgm:pt modelId="{D63BB059-FDBC-46B4-B5D9-18530566ADB8}" type="pres">
      <dgm:prSet presAssocID="{89B4ADB3-714A-4711-9B09-28410280D70D}" presName="linear" presStyleCnt="0">
        <dgm:presLayoutVars>
          <dgm:animLvl val="lvl"/>
          <dgm:resizeHandles val="exact"/>
        </dgm:presLayoutVars>
      </dgm:prSet>
      <dgm:spPr/>
    </dgm:pt>
    <dgm:pt modelId="{F2E12D47-CDC4-42ED-ADA0-9438DB11368B}" type="pres">
      <dgm:prSet presAssocID="{1F5EF913-343A-45E5-B6E7-7BAC6772CF87}" presName="parentText" presStyleLbl="node1" presStyleIdx="0" presStyleCnt="3">
        <dgm:presLayoutVars>
          <dgm:chMax val="0"/>
          <dgm:bulletEnabled val="1"/>
        </dgm:presLayoutVars>
      </dgm:prSet>
      <dgm:spPr/>
    </dgm:pt>
    <dgm:pt modelId="{BBA67D28-DCDE-4CA9-AD19-239B95E778EA}" type="pres">
      <dgm:prSet presAssocID="{E59FA022-8B9F-4959-A23D-6F36CEAECCB2}" presName="spacer" presStyleCnt="0"/>
      <dgm:spPr/>
    </dgm:pt>
    <dgm:pt modelId="{AF62F684-FCDB-49E8-BCB9-00B8AE9604B2}" type="pres">
      <dgm:prSet presAssocID="{32B0E46E-8441-4E89-A7F3-C6523ED42163}" presName="parentText" presStyleLbl="node1" presStyleIdx="1" presStyleCnt="3">
        <dgm:presLayoutVars>
          <dgm:chMax val="0"/>
          <dgm:bulletEnabled val="1"/>
        </dgm:presLayoutVars>
      </dgm:prSet>
      <dgm:spPr/>
    </dgm:pt>
    <dgm:pt modelId="{D1E2EA98-F674-4295-B24C-9708A9A406F3}" type="pres">
      <dgm:prSet presAssocID="{78180CC6-B03F-4414-A61E-6F304C434BC3}" presName="spacer" presStyleCnt="0"/>
      <dgm:spPr/>
    </dgm:pt>
    <dgm:pt modelId="{197BE224-BF85-4A3D-9D42-B6331F1EDF35}" type="pres">
      <dgm:prSet presAssocID="{B31E012B-969D-4723-96B4-A7EBB043BAAB}" presName="parentText" presStyleLbl="node1" presStyleIdx="2" presStyleCnt="3">
        <dgm:presLayoutVars>
          <dgm:chMax val="0"/>
          <dgm:bulletEnabled val="1"/>
        </dgm:presLayoutVars>
      </dgm:prSet>
      <dgm:spPr/>
    </dgm:pt>
  </dgm:ptLst>
  <dgm:cxnLst>
    <dgm:cxn modelId="{97B8402C-5618-4587-8AEB-C0EF080F3865}" srcId="{89B4ADB3-714A-4711-9B09-28410280D70D}" destId="{32B0E46E-8441-4E89-A7F3-C6523ED42163}" srcOrd="1" destOrd="0" parTransId="{F1CBF5CF-DACC-44FA-A8DE-417C9849A89D}" sibTransId="{78180CC6-B03F-4414-A61E-6F304C434BC3}"/>
    <dgm:cxn modelId="{0D749F34-7B77-4AC3-83F4-2D89B6866E26}" srcId="{89B4ADB3-714A-4711-9B09-28410280D70D}" destId="{1F5EF913-343A-45E5-B6E7-7BAC6772CF87}" srcOrd="0" destOrd="0" parTransId="{31587754-D367-49DA-B169-B9F5843927AF}" sibTransId="{E59FA022-8B9F-4959-A23D-6F36CEAECCB2}"/>
    <dgm:cxn modelId="{02554C54-D9AC-42E6-9C2E-DA5BA0A7A981}" type="presOf" srcId="{32B0E46E-8441-4E89-A7F3-C6523ED42163}" destId="{AF62F684-FCDB-49E8-BCB9-00B8AE9604B2}" srcOrd="0" destOrd="0" presId="urn:microsoft.com/office/officeart/2005/8/layout/vList2"/>
    <dgm:cxn modelId="{F24B6E79-5C3D-4393-8AC2-3622DA65F166}" type="presOf" srcId="{89B4ADB3-714A-4711-9B09-28410280D70D}" destId="{D63BB059-FDBC-46B4-B5D9-18530566ADB8}" srcOrd="0" destOrd="0" presId="urn:microsoft.com/office/officeart/2005/8/layout/vList2"/>
    <dgm:cxn modelId="{EE616596-D7B4-400A-8BF7-FA300F0C0B56}" type="presOf" srcId="{1F5EF913-343A-45E5-B6E7-7BAC6772CF87}" destId="{F2E12D47-CDC4-42ED-ADA0-9438DB11368B}" srcOrd="0" destOrd="0" presId="urn:microsoft.com/office/officeart/2005/8/layout/vList2"/>
    <dgm:cxn modelId="{BE29BADF-BFB6-4A75-B5E0-CC745E5CC4CE}" type="presOf" srcId="{B31E012B-969D-4723-96B4-A7EBB043BAAB}" destId="{197BE224-BF85-4A3D-9D42-B6331F1EDF35}" srcOrd="0" destOrd="0" presId="urn:microsoft.com/office/officeart/2005/8/layout/vList2"/>
    <dgm:cxn modelId="{33B9A4EF-BD21-4B82-831B-189E8247BCDF}" srcId="{89B4ADB3-714A-4711-9B09-28410280D70D}" destId="{B31E012B-969D-4723-96B4-A7EBB043BAAB}" srcOrd="2" destOrd="0" parTransId="{6BED95F9-59B6-455A-BDF3-4D6CF1A2EC6C}" sibTransId="{D56158EB-533F-4886-B9DD-A864F1754692}"/>
    <dgm:cxn modelId="{74F2C832-AA66-4483-BD97-8B74C615F5EE}" type="presParOf" srcId="{D63BB059-FDBC-46B4-B5D9-18530566ADB8}" destId="{F2E12D47-CDC4-42ED-ADA0-9438DB11368B}" srcOrd="0" destOrd="0" presId="urn:microsoft.com/office/officeart/2005/8/layout/vList2"/>
    <dgm:cxn modelId="{E7836070-5B2E-465C-A2B8-6BC2A46CCC56}" type="presParOf" srcId="{D63BB059-FDBC-46B4-B5D9-18530566ADB8}" destId="{BBA67D28-DCDE-4CA9-AD19-239B95E778EA}" srcOrd="1" destOrd="0" presId="urn:microsoft.com/office/officeart/2005/8/layout/vList2"/>
    <dgm:cxn modelId="{6A43295D-C3CD-47AE-BB1A-EED8BA51F355}" type="presParOf" srcId="{D63BB059-FDBC-46B4-B5D9-18530566ADB8}" destId="{AF62F684-FCDB-49E8-BCB9-00B8AE9604B2}" srcOrd="2" destOrd="0" presId="urn:microsoft.com/office/officeart/2005/8/layout/vList2"/>
    <dgm:cxn modelId="{AED18515-106F-4212-9102-4F5C1139B532}" type="presParOf" srcId="{D63BB059-FDBC-46B4-B5D9-18530566ADB8}" destId="{D1E2EA98-F674-4295-B24C-9708A9A406F3}" srcOrd="3" destOrd="0" presId="urn:microsoft.com/office/officeart/2005/8/layout/vList2"/>
    <dgm:cxn modelId="{21F506B3-CA07-4D25-9E13-BCE8BFB1C4A8}" type="presParOf" srcId="{D63BB059-FDBC-46B4-B5D9-18530566ADB8}" destId="{197BE224-BF85-4A3D-9D42-B6331F1EDF3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31C26A-661B-4FBC-8325-C31386A17C6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1726645-576E-4213-B19C-0A7C1A3EEA73}">
      <dgm:prSet/>
      <dgm:spPr/>
      <dgm:t>
        <a:bodyPr/>
        <a:lstStyle/>
        <a:p>
          <a:r>
            <a:rPr lang="ja-JP" dirty="0"/>
            <a:t>本校月曜から金曜開校されています。</a:t>
          </a:r>
          <a:r>
            <a:rPr lang="ja-JP" altLang="en-US" dirty="0"/>
            <a:t>（</a:t>
          </a:r>
          <a:r>
            <a:rPr lang="ja-JP" altLang="en-US"/>
            <a:t>ただし、通学課程・介護</a:t>
          </a:r>
          <a:r>
            <a:rPr lang="ja-JP" altLang="en-US" dirty="0"/>
            <a:t>福祉科のみ）</a:t>
          </a:r>
          <a:endParaRPr lang="en-US" dirty="0"/>
        </a:p>
      </dgm:t>
    </dgm:pt>
    <dgm:pt modelId="{FE453FEF-9333-4F1A-9363-57FD01F15C14}" type="parTrans" cxnId="{6820CE0B-4544-4BAA-9453-57D2835D3287}">
      <dgm:prSet/>
      <dgm:spPr/>
      <dgm:t>
        <a:bodyPr/>
        <a:lstStyle/>
        <a:p>
          <a:endParaRPr lang="en-US"/>
        </a:p>
      </dgm:t>
    </dgm:pt>
    <dgm:pt modelId="{75D7D534-6AF0-4EC0-A61F-BE3AB30F2E9E}" type="sibTrans" cxnId="{6820CE0B-4544-4BAA-9453-57D2835D3287}">
      <dgm:prSet/>
      <dgm:spPr/>
      <dgm:t>
        <a:bodyPr/>
        <a:lstStyle/>
        <a:p>
          <a:endParaRPr lang="en-US"/>
        </a:p>
      </dgm:t>
    </dgm:pt>
    <dgm:pt modelId="{1A641CC8-CF6B-40BB-9F82-71AFF1B6F85A}">
      <dgm:prSet/>
      <dgm:spPr/>
      <dgm:t>
        <a:bodyPr/>
        <a:lstStyle/>
        <a:p>
          <a:r>
            <a:rPr lang="ja-JP" dirty="0"/>
            <a:t>202</a:t>
          </a:r>
          <a:r>
            <a:rPr lang="en-US" altLang="ja-JP" dirty="0"/>
            <a:t>1</a:t>
          </a:r>
          <a:r>
            <a:rPr lang="ja-JP" dirty="0"/>
            <a:t>年4月より毎土曜は休校しております。また、</a:t>
          </a:r>
          <a:r>
            <a:rPr lang="en-US" altLang="ja-JP" dirty="0"/>
            <a:t>COVID19</a:t>
          </a:r>
          <a:r>
            <a:rPr lang="ja-JP" altLang="en-US" dirty="0"/>
            <a:t>他感染症</a:t>
          </a:r>
          <a:r>
            <a:rPr lang="ja-JP" dirty="0"/>
            <a:t>対策のため</a:t>
          </a:r>
          <a:r>
            <a:rPr lang="ja-JP" altLang="en-US" dirty="0"/>
            <a:t>テレワーク</a:t>
          </a:r>
          <a:r>
            <a:rPr lang="ja-JP" dirty="0"/>
            <a:t>出勤</a:t>
          </a:r>
          <a:r>
            <a:rPr lang="ja-JP" altLang="en-US" dirty="0"/>
            <a:t>のこともあります</a:t>
          </a:r>
          <a:r>
            <a:rPr lang="ja-JP" altLang="en-US" dirty="0">
              <a:latin typeface="Yu Gothic" panose="020F0302020204030204"/>
            </a:rPr>
            <a:t>ので、常駐していないことがあります。</a:t>
          </a:r>
          <a:endParaRPr lang="en-US" dirty="0"/>
        </a:p>
      </dgm:t>
    </dgm:pt>
    <dgm:pt modelId="{8DE30FE6-D831-47A0-B3E6-F70026C73348}" type="parTrans" cxnId="{86CE3644-5973-4678-984A-4582B0F5D673}">
      <dgm:prSet/>
      <dgm:spPr/>
      <dgm:t>
        <a:bodyPr/>
        <a:lstStyle/>
        <a:p>
          <a:endParaRPr lang="en-US"/>
        </a:p>
      </dgm:t>
    </dgm:pt>
    <dgm:pt modelId="{B096B3B4-B641-4061-BEB8-C1B7137CFC92}" type="sibTrans" cxnId="{86CE3644-5973-4678-984A-4582B0F5D673}">
      <dgm:prSet/>
      <dgm:spPr/>
      <dgm:t>
        <a:bodyPr/>
        <a:lstStyle/>
        <a:p>
          <a:endParaRPr lang="en-US"/>
        </a:p>
      </dgm:t>
    </dgm:pt>
    <dgm:pt modelId="{ABD20715-F952-437B-983D-00E2A5736196}">
      <dgm:prSet phldr="0"/>
      <dgm:spPr/>
      <dgm:t>
        <a:bodyPr/>
        <a:lstStyle/>
        <a:p>
          <a:r>
            <a:rPr lang="ja-JP" altLang="en-US" dirty="0">
              <a:latin typeface="Yu Gothic" panose="020F0302020204030204"/>
            </a:rPr>
            <a:t>本校公式アドレスkacho-sw@sage.ocn.ne.jpへご連絡ください。電話は入学予定者用のため、お控えください。（資料請求</a:t>
          </a:r>
          <a:r>
            <a:rPr lang="en-US" altLang="ja-JP" dirty="0">
              <a:latin typeface="Yu Gothic" panose="020F0302020204030204"/>
            </a:rPr>
            <a:t>BOX</a:t>
          </a:r>
          <a:r>
            <a:rPr lang="ja-JP" altLang="en-US" dirty="0">
              <a:latin typeface="Yu Gothic" panose="020F0302020204030204"/>
            </a:rPr>
            <a:t>へのメッセージも）</a:t>
          </a:r>
        </a:p>
      </dgm:t>
    </dgm:pt>
    <dgm:pt modelId="{6AD7007B-93EF-4A8E-9C23-C64E5CF4C8F5}" type="parTrans" cxnId="{926C2600-243C-4F89-B2AB-42D7CEF89FF0}">
      <dgm:prSet/>
      <dgm:spPr/>
      <dgm:t>
        <a:bodyPr/>
        <a:lstStyle/>
        <a:p>
          <a:endParaRPr kumimoji="1" lang="ja-JP" altLang="en-US"/>
        </a:p>
      </dgm:t>
    </dgm:pt>
    <dgm:pt modelId="{64A21A91-6457-44BB-ACA0-D7705C832360}" type="sibTrans" cxnId="{926C2600-243C-4F89-B2AB-42D7CEF89FF0}">
      <dgm:prSet/>
      <dgm:spPr/>
      <dgm:t>
        <a:bodyPr/>
        <a:lstStyle/>
        <a:p>
          <a:endParaRPr kumimoji="1" lang="ja-JP" altLang="en-US"/>
        </a:p>
      </dgm:t>
    </dgm:pt>
    <dgm:pt modelId="{1B5DFD34-77D1-46F5-872D-9D3D6D32EED8}" type="pres">
      <dgm:prSet presAssocID="{7C31C26A-661B-4FBC-8325-C31386A17C60}" presName="linear" presStyleCnt="0">
        <dgm:presLayoutVars>
          <dgm:animLvl val="lvl"/>
          <dgm:resizeHandles val="exact"/>
        </dgm:presLayoutVars>
      </dgm:prSet>
      <dgm:spPr/>
    </dgm:pt>
    <dgm:pt modelId="{A9B2653D-437A-4F21-81C1-8E8D059480BE}" type="pres">
      <dgm:prSet presAssocID="{11726645-576E-4213-B19C-0A7C1A3EEA73}" presName="parentText" presStyleLbl="node1" presStyleIdx="0" presStyleCnt="3">
        <dgm:presLayoutVars>
          <dgm:chMax val="0"/>
          <dgm:bulletEnabled val="1"/>
        </dgm:presLayoutVars>
      </dgm:prSet>
      <dgm:spPr/>
    </dgm:pt>
    <dgm:pt modelId="{C7DBB971-34F9-4CF7-BACF-049FB8B4680E}" type="pres">
      <dgm:prSet presAssocID="{75D7D534-6AF0-4EC0-A61F-BE3AB30F2E9E}" presName="spacer" presStyleCnt="0"/>
      <dgm:spPr/>
    </dgm:pt>
    <dgm:pt modelId="{00974F35-54F4-4A71-B241-AF841C1B6F62}" type="pres">
      <dgm:prSet presAssocID="{1A641CC8-CF6B-40BB-9F82-71AFF1B6F85A}" presName="parentText" presStyleLbl="node1" presStyleIdx="1" presStyleCnt="3">
        <dgm:presLayoutVars>
          <dgm:chMax val="0"/>
          <dgm:bulletEnabled val="1"/>
        </dgm:presLayoutVars>
      </dgm:prSet>
      <dgm:spPr/>
    </dgm:pt>
    <dgm:pt modelId="{ED2CDA20-54FF-485B-B189-5CEB23B87745}" type="pres">
      <dgm:prSet presAssocID="{B096B3B4-B641-4061-BEB8-C1B7137CFC92}" presName="spacer" presStyleCnt="0"/>
      <dgm:spPr/>
    </dgm:pt>
    <dgm:pt modelId="{8BF8DD4F-FEF8-4FA7-9EC0-8E931FE6628C}" type="pres">
      <dgm:prSet presAssocID="{ABD20715-F952-437B-983D-00E2A5736196}" presName="parentText" presStyleLbl="node1" presStyleIdx="2" presStyleCnt="3">
        <dgm:presLayoutVars>
          <dgm:chMax val="0"/>
          <dgm:bulletEnabled val="1"/>
        </dgm:presLayoutVars>
      </dgm:prSet>
      <dgm:spPr/>
    </dgm:pt>
  </dgm:ptLst>
  <dgm:cxnLst>
    <dgm:cxn modelId="{926C2600-243C-4F89-B2AB-42D7CEF89FF0}" srcId="{7C31C26A-661B-4FBC-8325-C31386A17C60}" destId="{ABD20715-F952-437B-983D-00E2A5736196}" srcOrd="2" destOrd="0" parTransId="{6AD7007B-93EF-4A8E-9C23-C64E5CF4C8F5}" sibTransId="{64A21A91-6457-44BB-ACA0-D7705C832360}"/>
    <dgm:cxn modelId="{A140B805-4F84-4970-89D8-56CFBA4D040F}" type="presOf" srcId="{11726645-576E-4213-B19C-0A7C1A3EEA73}" destId="{A9B2653D-437A-4F21-81C1-8E8D059480BE}" srcOrd="0" destOrd="0" presId="urn:microsoft.com/office/officeart/2005/8/layout/vList2"/>
    <dgm:cxn modelId="{6820CE0B-4544-4BAA-9453-57D2835D3287}" srcId="{7C31C26A-661B-4FBC-8325-C31386A17C60}" destId="{11726645-576E-4213-B19C-0A7C1A3EEA73}" srcOrd="0" destOrd="0" parTransId="{FE453FEF-9333-4F1A-9363-57FD01F15C14}" sibTransId="{75D7D534-6AF0-4EC0-A61F-BE3AB30F2E9E}"/>
    <dgm:cxn modelId="{6E570163-80BA-436E-95CF-8B20B82D7285}" type="presOf" srcId="{ABD20715-F952-437B-983D-00E2A5736196}" destId="{8BF8DD4F-FEF8-4FA7-9EC0-8E931FE6628C}" srcOrd="0" destOrd="0" presId="urn:microsoft.com/office/officeart/2005/8/layout/vList2"/>
    <dgm:cxn modelId="{86CE3644-5973-4678-984A-4582B0F5D673}" srcId="{7C31C26A-661B-4FBC-8325-C31386A17C60}" destId="{1A641CC8-CF6B-40BB-9F82-71AFF1B6F85A}" srcOrd="1" destOrd="0" parTransId="{8DE30FE6-D831-47A0-B3E6-F70026C73348}" sibTransId="{B096B3B4-B641-4061-BEB8-C1B7137CFC92}"/>
    <dgm:cxn modelId="{FDF80175-D481-4C57-8D94-CB23BFD5AC62}" type="presOf" srcId="{7C31C26A-661B-4FBC-8325-C31386A17C60}" destId="{1B5DFD34-77D1-46F5-872D-9D3D6D32EED8}" srcOrd="0" destOrd="0" presId="urn:microsoft.com/office/officeart/2005/8/layout/vList2"/>
    <dgm:cxn modelId="{C46884C2-26FE-40E7-B87F-77F904928689}" type="presOf" srcId="{1A641CC8-CF6B-40BB-9F82-71AFF1B6F85A}" destId="{00974F35-54F4-4A71-B241-AF841C1B6F62}" srcOrd="0" destOrd="0" presId="urn:microsoft.com/office/officeart/2005/8/layout/vList2"/>
    <dgm:cxn modelId="{30DAC848-C868-46F3-ABEA-4D1FC38370A9}" type="presParOf" srcId="{1B5DFD34-77D1-46F5-872D-9D3D6D32EED8}" destId="{A9B2653D-437A-4F21-81C1-8E8D059480BE}" srcOrd="0" destOrd="0" presId="urn:microsoft.com/office/officeart/2005/8/layout/vList2"/>
    <dgm:cxn modelId="{6B403A3F-7A2B-41D7-94B0-E10AE632CFC4}" type="presParOf" srcId="{1B5DFD34-77D1-46F5-872D-9D3D6D32EED8}" destId="{C7DBB971-34F9-4CF7-BACF-049FB8B4680E}" srcOrd="1" destOrd="0" presId="urn:microsoft.com/office/officeart/2005/8/layout/vList2"/>
    <dgm:cxn modelId="{883A4F38-8C47-428D-8849-D62D7A8F3024}" type="presParOf" srcId="{1B5DFD34-77D1-46F5-872D-9D3D6D32EED8}" destId="{00974F35-54F4-4A71-B241-AF841C1B6F62}" srcOrd="2" destOrd="0" presId="urn:microsoft.com/office/officeart/2005/8/layout/vList2"/>
    <dgm:cxn modelId="{A5AA7A27-ED12-4ED2-AF5B-FC6E1311A76C}" type="presParOf" srcId="{1B5DFD34-77D1-46F5-872D-9D3D6D32EED8}" destId="{ED2CDA20-54FF-485B-B189-5CEB23B87745}" srcOrd="3" destOrd="0" presId="urn:microsoft.com/office/officeart/2005/8/layout/vList2"/>
    <dgm:cxn modelId="{FB3A1D31-1A98-4D48-A2FC-ECC5A3D32CF4}" type="presParOf" srcId="{1B5DFD34-77D1-46F5-872D-9D3D6D32EED8}" destId="{8BF8DD4F-FEF8-4FA7-9EC0-8E931FE6628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04533-A311-4460-9385-8CAB9EA431CE}">
      <dsp:nvSpPr>
        <dsp:cNvPr id="0" name=""/>
        <dsp:cNvSpPr/>
      </dsp:nvSpPr>
      <dsp:spPr>
        <a:xfrm>
          <a:off x="0" y="0"/>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6CADB9-97F4-4453-96D1-E6642DCD392B}">
      <dsp:nvSpPr>
        <dsp:cNvPr id="0" name=""/>
        <dsp:cNvSpPr/>
      </dsp:nvSpPr>
      <dsp:spPr>
        <a:xfrm>
          <a:off x="0" y="0"/>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ja-JP" sz="3300" kern="1200"/>
            <a:t>①　履修の進め方を確認し、確実に</a:t>
          </a:r>
          <a:r>
            <a:rPr lang="ja-JP" altLang="en-US" sz="3300" kern="1200">
              <a:latin typeface="Yu Gothic" panose="020F0302020204030204"/>
            </a:rPr>
            <a:t>レポートを作成すること</a:t>
          </a:r>
          <a:endParaRPr lang="en-US" sz="3300" kern="1200"/>
        </a:p>
      </dsp:txBody>
      <dsp:txXfrm>
        <a:off x="0" y="0"/>
        <a:ext cx="6797675" cy="1412477"/>
      </dsp:txXfrm>
    </dsp:sp>
    <dsp:sp modelId="{9E792971-979D-494F-8E55-425284BF1729}">
      <dsp:nvSpPr>
        <dsp:cNvPr id="0" name=""/>
        <dsp:cNvSpPr/>
      </dsp:nvSpPr>
      <dsp:spPr>
        <a:xfrm>
          <a:off x="0" y="1412478"/>
          <a:ext cx="6797675"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3C9C78-5EC6-4B47-ADDE-33294EC06B39}">
      <dsp:nvSpPr>
        <dsp:cNvPr id="0" name=""/>
        <dsp:cNvSpPr/>
      </dsp:nvSpPr>
      <dsp:spPr>
        <a:xfrm>
          <a:off x="0" y="1412477"/>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ja-JP" sz="3300" kern="1200"/>
            <a:t>②</a:t>
          </a:r>
          <a:r>
            <a:rPr lang="ja-JP" altLang="en-US" sz="3300" kern="1200">
              <a:latin typeface="Yu Gothic" panose="020F0302020204030204"/>
            </a:rPr>
            <a:t>スクーリング講義の段取りを理解し、対面授業の学びを確認すること</a:t>
          </a:r>
          <a:endParaRPr lang="en-US" sz="3300" kern="1200"/>
        </a:p>
      </dsp:txBody>
      <dsp:txXfrm>
        <a:off x="0" y="1412477"/>
        <a:ext cx="6797675" cy="1412477"/>
      </dsp:txXfrm>
    </dsp:sp>
    <dsp:sp modelId="{49DD709A-A496-479A-9DDA-1C114363A300}">
      <dsp:nvSpPr>
        <dsp:cNvPr id="0" name=""/>
        <dsp:cNvSpPr/>
      </dsp:nvSpPr>
      <dsp:spPr>
        <a:xfrm>
          <a:off x="0" y="2824956"/>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9C6870-9B75-4388-B80B-6293D0DB6D19}">
      <dsp:nvSpPr>
        <dsp:cNvPr id="0" name=""/>
        <dsp:cNvSpPr/>
      </dsp:nvSpPr>
      <dsp:spPr>
        <a:xfrm>
          <a:off x="0" y="2824955"/>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ja-JP" altLang="en-US" sz="3300" kern="1200" dirty="0">
              <a:latin typeface="Yu Gothic" panose="020F0302020204030204"/>
            </a:rPr>
            <a:t>③実習が必要な受講生には、実習計画について理解すること</a:t>
          </a:r>
        </a:p>
      </dsp:txBody>
      <dsp:txXfrm>
        <a:off x="0" y="2824955"/>
        <a:ext cx="6797675" cy="1412477"/>
      </dsp:txXfrm>
    </dsp:sp>
    <dsp:sp modelId="{DB33D781-10C6-490D-8D88-892838839EE8}">
      <dsp:nvSpPr>
        <dsp:cNvPr id="0" name=""/>
        <dsp:cNvSpPr/>
      </dsp:nvSpPr>
      <dsp:spPr>
        <a:xfrm>
          <a:off x="0" y="4237434"/>
          <a:ext cx="6797675"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F3DCAC-2D08-4170-B931-BE1A4E15D417}">
      <dsp:nvSpPr>
        <dsp:cNvPr id="0" name=""/>
        <dsp:cNvSpPr/>
      </dsp:nvSpPr>
      <dsp:spPr>
        <a:xfrm>
          <a:off x="0" y="4237433"/>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ja-JP" altLang="en-US" sz="3300" kern="1200" dirty="0">
              <a:latin typeface="Yu Gothic" panose="020F0302020204030204"/>
            </a:rPr>
            <a:t>④コロナ禍を踏まえ、休学などの就学期間の延長について理解すること</a:t>
          </a:r>
        </a:p>
      </dsp:txBody>
      <dsp:txXfrm>
        <a:off x="0" y="4237433"/>
        <a:ext cx="6797675" cy="14124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04368-9ABE-49F5-BB12-E9E2EF7CA043}">
      <dsp:nvSpPr>
        <dsp:cNvPr id="0" name=""/>
        <dsp:cNvSpPr/>
      </dsp:nvSpPr>
      <dsp:spPr>
        <a:xfrm>
          <a:off x="1227" y="297257"/>
          <a:ext cx="4309690" cy="2736653"/>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958953-91CF-4028-B97D-812E77DD7F05}">
      <dsp:nvSpPr>
        <dsp:cNvPr id="0" name=""/>
        <dsp:cNvSpPr/>
      </dsp:nvSpPr>
      <dsp:spPr>
        <a:xfrm>
          <a:off x="480082"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ja-JP" sz="3500" kern="1200"/>
            <a:t>必ず、テキストに掲載されている参考資料をネットや図書館で確認しましょう</a:t>
          </a:r>
          <a:endParaRPr lang="en-US" sz="3500" kern="1200"/>
        </a:p>
      </dsp:txBody>
      <dsp:txXfrm>
        <a:off x="560236" y="832323"/>
        <a:ext cx="4149382" cy="2576345"/>
      </dsp:txXfrm>
    </dsp:sp>
    <dsp:sp modelId="{F309D7C5-A0BF-4A24-9302-7FC270D952C7}">
      <dsp:nvSpPr>
        <dsp:cNvPr id="0" name=""/>
        <dsp:cNvSpPr/>
      </dsp:nvSpPr>
      <dsp:spPr>
        <a:xfrm>
          <a:off x="5268627" y="297257"/>
          <a:ext cx="4309690" cy="2736653"/>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22751B-32A4-4D2E-B3EA-C7DBB8536015}">
      <dsp:nvSpPr>
        <dsp:cNvPr id="0" name=""/>
        <dsp:cNvSpPr/>
      </dsp:nvSpPr>
      <dsp:spPr>
        <a:xfrm>
          <a:off x="5747481" y="752169"/>
          <a:ext cx="4309690" cy="2736653"/>
        </a:xfrm>
        <a:prstGeom prst="roundRect">
          <a:avLst>
            <a:gd name="adj" fmla="val 10000"/>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rtl="0">
            <a:lnSpc>
              <a:spcPct val="90000"/>
            </a:lnSpc>
            <a:spcBef>
              <a:spcPct val="0"/>
            </a:spcBef>
            <a:spcAft>
              <a:spcPct val="35000"/>
            </a:spcAft>
            <a:buNone/>
          </a:pPr>
          <a:r>
            <a:rPr lang="ja-JP" sz="3500" kern="1200"/>
            <a:t>なお、テキスト</a:t>
          </a:r>
          <a:r>
            <a:rPr lang="ja-JP" altLang="en-US" sz="3500" kern="1200">
              <a:latin typeface="Yu Gothic" panose="020F0302020204030204"/>
            </a:rPr>
            <a:t>丸写しやテキスト文のみのレポートは受理しません</a:t>
          </a:r>
          <a:endParaRPr lang="en-US" sz="3500" kern="1200">
            <a:latin typeface="Yu Gothic" panose="020F0302020204030204"/>
          </a:endParaRPr>
        </a:p>
      </dsp:txBody>
      <dsp:txXfrm>
        <a:off x="5827635" y="832323"/>
        <a:ext cx="4149382" cy="25763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E12D47-CDC4-42ED-ADA0-9438DB11368B}">
      <dsp:nvSpPr>
        <dsp:cNvPr id="0" name=""/>
        <dsp:cNvSpPr/>
      </dsp:nvSpPr>
      <dsp:spPr>
        <a:xfrm>
          <a:off x="0" y="41885"/>
          <a:ext cx="6797675" cy="1790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altLang="ja-JP" sz="3400" kern="1200" dirty="0"/>
            <a:t>SW</a:t>
          </a:r>
          <a:r>
            <a:rPr lang="ja-JP" sz="3400" kern="1200" dirty="0"/>
            <a:t>演習</a:t>
          </a:r>
          <a:r>
            <a:rPr lang="ja-JP" altLang="en-US" sz="3400" kern="1200" dirty="0">
              <a:latin typeface="Yu Gothic" panose="020F0302020204030204"/>
            </a:rPr>
            <a:t>（202</a:t>
          </a:r>
          <a:r>
            <a:rPr lang="en-US" altLang="ja-JP" sz="3400" kern="1200" dirty="0">
              <a:latin typeface="Yu Gothic" panose="020F0302020204030204"/>
            </a:rPr>
            <a:t>6</a:t>
          </a:r>
          <a:r>
            <a:rPr lang="ja-JP" altLang="en-US" sz="3400" kern="1200" dirty="0">
              <a:latin typeface="Yu Gothic" panose="020F0302020204030204"/>
            </a:rPr>
            <a:t>/2月予定＋202</a:t>
          </a:r>
          <a:r>
            <a:rPr lang="en-US" altLang="ja-JP" sz="3400" kern="1200" dirty="0">
              <a:latin typeface="Yu Gothic" panose="020F0302020204030204"/>
            </a:rPr>
            <a:t>7</a:t>
          </a:r>
          <a:r>
            <a:rPr lang="ja-JP" altLang="en-US" sz="3400" kern="1200" dirty="0">
              <a:latin typeface="Yu Gothic" panose="020F0302020204030204"/>
            </a:rPr>
            <a:t>/8月予定）</a:t>
          </a:r>
          <a:endParaRPr lang="en-US" sz="3400" kern="1200" dirty="0"/>
        </a:p>
      </dsp:txBody>
      <dsp:txXfrm>
        <a:off x="87385" y="129270"/>
        <a:ext cx="6622905" cy="1615330"/>
      </dsp:txXfrm>
    </dsp:sp>
    <dsp:sp modelId="{AF62F684-FCDB-49E8-BCB9-00B8AE9604B2}">
      <dsp:nvSpPr>
        <dsp:cNvPr id="0" name=""/>
        <dsp:cNvSpPr/>
      </dsp:nvSpPr>
      <dsp:spPr>
        <a:xfrm>
          <a:off x="0" y="1929906"/>
          <a:ext cx="6797675" cy="1790100"/>
        </a:xfrm>
        <a:prstGeom prst="roundRect">
          <a:avLst/>
        </a:prstGeom>
        <a:solidFill>
          <a:schemeClr val="accent2">
            <a:hueOff val="-745290"/>
            <a:satOff val="-3479"/>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US" altLang="ja-JP" sz="3400" kern="1200" dirty="0"/>
            <a:t>SW</a:t>
          </a:r>
          <a:r>
            <a:rPr lang="ja-JP" sz="3400" kern="1200" dirty="0"/>
            <a:t>実習指導</a:t>
          </a:r>
          <a:r>
            <a:rPr lang="ja-JP" altLang="en-US" sz="3400" kern="1200" dirty="0">
              <a:latin typeface="Yu Gothic" panose="020F0302020204030204"/>
            </a:rPr>
            <a:t>（202</a:t>
          </a:r>
          <a:r>
            <a:rPr lang="en-US" altLang="ja-JP" sz="3400" kern="1200" dirty="0">
              <a:latin typeface="Yu Gothic" panose="020F0302020204030204"/>
            </a:rPr>
            <a:t>5</a:t>
          </a:r>
          <a:r>
            <a:rPr lang="ja-JP" altLang="en-US" sz="3400" kern="1200" dirty="0">
              <a:latin typeface="Yu Gothic" panose="020F0302020204030204"/>
            </a:rPr>
            <a:t>/8/10・11予定＋202</a:t>
          </a:r>
          <a:r>
            <a:rPr lang="en-US" altLang="ja-JP" sz="3400" kern="1200" dirty="0">
              <a:latin typeface="Yu Gothic" panose="020F0302020204030204"/>
            </a:rPr>
            <a:t>6</a:t>
          </a:r>
          <a:r>
            <a:rPr lang="ja-JP" altLang="en-US" sz="3400" kern="1200" dirty="0">
              <a:latin typeface="Yu Gothic" panose="020F0302020204030204"/>
            </a:rPr>
            <a:t>/8月予定）</a:t>
          </a:r>
          <a:endParaRPr lang="en-US" sz="3400" kern="1200" dirty="0">
            <a:latin typeface="Yu Gothic" panose="020F0302020204030204"/>
          </a:endParaRPr>
        </a:p>
      </dsp:txBody>
      <dsp:txXfrm>
        <a:off x="87385" y="2017291"/>
        <a:ext cx="6622905" cy="1615330"/>
      </dsp:txXfrm>
    </dsp:sp>
    <dsp:sp modelId="{197BE224-BF85-4A3D-9D42-B6331F1EDF35}">
      <dsp:nvSpPr>
        <dsp:cNvPr id="0" name=""/>
        <dsp:cNvSpPr/>
      </dsp:nvSpPr>
      <dsp:spPr>
        <a:xfrm>
          <a:off x="0" y="3817926"/>
          <a:ext cx="6797675" cy="1790100"/>
        </a:xfrm>
        <a:prstGeom prst="roundRect">
          <a:avLst/>
        </a:prstGeom>
        <a:solidFill>
          <a:schemeClr val="accent2">
            <a:hueOff val="-1490579"/>
            <a:satOff val="-6957"/>
            <a:lumOff val="313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ja-JP" altLang="en-US" sz="3400" kern="1200" dirty="0">
              <a:latin typeface="Yu Gothic" panose="020F0302020204030204"/>
            </a:rPr>
            <a:t>対面授業（本校視聴覚教室）</a:t>
          </a:r>
        </a:p>
      </dsp:txBody>
      <dsp:txXfrm>
        <a:off x="87385" y="3905311"/>
        <a:ext cx="6622905" cy="16153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2653D-437A-4F21-81C1-8E8D059480BE}">
      <dsp:nvSpPr>
        <dsp:cNvPr id="0" name=""/>
        <dsp:cNvSpPr/>
      </dsp:nvSpPr>
      <dsp:spPr>
        <a:xfrm>
          <a:off x="0" y="10394"/>
          <a:ext cx="10058399" cy="12025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ja-JP" sz="2300" kern="1200" dirty="0"/>
            <a:t>本校月曜から金曜開校されています。</a:t>
          </a:r>
          <a:r>
            <a:rPr lang="ja-JP" altLang="en-US" sz="2300" kern="1200" dirty="0"/>
            <a:t>（</a:t>
          </a:r>
          <a:r>
            <a:rPr lang="ja-JP" altLang="en-US" sz="2300" kern="1200"/>
            <a:t>ただし、通学課程・介護</a:t>
          </a:r>
          <a:r>
            <a:rPr lang="ja-JP" altLang="en-US" sz="2300" kern="1200" dirty="0"/>
            <a:t>福祉科のみ）</a:t>
          </a:r>
          <a:endParaRPr lang="en-US" sz="2300" kern="1200" dirty="0"/>
        </a:p>
      </dsp:txBody>
      <dsp:txXfrm>
        <a:off x="58703" y="69097"/>
        <a:ext cx="9940993" cy="1085134"/>
      </dsp:txXfrm>
    </dsp:sp>
    <dsp:sp modelId="{00974F35-54F4-4A71-B241-AF841C1B6F62}">
      <dsp:nvSpPr>
        <dsp:cNvPr id="0" name=""/>
        <dsp:cNvSpPr/>
      </dsp:nvSpPr>
      <dsp:spPr>
        <a:xfrm>
          <a:off x="0" y="1279175"/>
          <a:ext cx="10058399" cy="1202540"/>
        </a:xfrm>
        <a:prstGeom prst="roundRect">
          <a:avLst/>
        </a:prstGeom>
        <a:solidFill>
          <a:schemeClr val="accent2">
            <a:hueOff val="-745290"/>
            <a:satOff val="-3479"/>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ja-JP" sz="2300" kern="1200" dirty="0"/>
            <a:t>202</a:t>
          </a:r>
          <a:r>
            <a:rPr lang="en-US" altLang="ja-JP" sz="2300" kern="1200" dirty="0"/>
            <a:t>1</a:t>
          </a:r>
          <a:r>
            <a:rPr lang="ja-JP" sz="2300" kern="1200" dirty="0"/>
            <a:t>年4月より毎土曜は休校しております。また、</a:t>
          </a:r>
          <a:r>
            <a:rPr lang="en-US" altLang="ja-JP" sz="2300" kern="1200" dirty="0"/>
            <a:t>COVID19</a:t>
          </a:r>
          <a:r>
            <a:rPr lang="ja-JP" altLang="en-US" sz="2300" kern="1200" dirty="0"/>
            <a:t>他感染症</a:t>
          </a:r>
          <a:r>
            <a:rPr lang="ja-JP" sz="2300" kern="1200" dirty="0"/>
            <a:t>対策のため</a:t>
          </a:r>
          <a:r>
            <a:rPr lang="ja-JP" altLang="en-US" sz="2300" kern="1200" dirty="0"/>
            <a:t>テレワーク</a:t>
          </a:r>
          <a:r>
            <a:rPr lang="ja-JP" sz="2300" kern="1200" dirty="0"/>
            <a:t>出勤</a:t>
          </a:r>
          <a:r>
            <a:rPr lang="ja-JP" altLang="en-US" sz="2300" kern="1200" dirty="0"/>
            <a:t>のこともあります</a:t>
          </a:r>
          <a:r>
            <a:rPr lang="ja-JP" altLang="en-US" sz="2300" kern="1200" dirty="0">
              <a:latin typeface="Yu Gothic" panose="020F0302020204030204"/>
            </a:rPr>
            <a:t>ので、常駐していないことがあります。</a:t>
          </a:r>
          <a:endParaRPr lang="en-US" sz="2300" kern="1200" dirty="0"/>
        </a:p>
      </dsp:txBody>
      <dsp:txXfrm>
        <a:off x="58703" y="1337878"/>
        <a:ext cx="9940993" cy="1085134"/>
      </dsp:txXfrm>
    </dsp:sp>
    <dsp:sp modelId="{8BF8DD4F-FEF8-4FA7-9EC0-8E931FE6628C}">
      <dsp:nvSpPr>
        <dsp:cNvPr id="0" name=""/>
        <dsp:cNvSpPr/>
      </dsp:nvSpPr>
      <dsp:spPr>
        <a:xfrm>
          <a:off x="0" y="2547955"/>
          <a:ext cx="10058399" cy="1202540"/>
        </a:xfrm>
        <a:prstGeom prst="roundRect">
          <a:avLst/>
        </a:prstGeom>
        <a:solidFill>
          <a:schemeClr val="accent2">
            <a:hueOff val="-1490579"/>
            <a:satOff val="-6957"/>
            <a:lumOff val="313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ja-JP" altLang="en-US" sz="2300" kern="1200" dirty="0">
              <a:latin typeface="Yu Gothic" panose="020F0302020204030204"/>
            </a:rPr>
            <a:t>本校公式アドレスkacho-sw@sage.ocn.ne.jpへご連絡ください。電話は入学予定者用のため、お控えください。（資料請求</a:t>
          </a:r>
          <a:r>
            <a:rPr lang="en-US" altLang="ja-JP" sz="2300" kern="1200" dirty="0">
              <a:latin typeface="Yu Gothic" panose="020F0302020204030204"/>
            </a:rPr>
            <a:t>BOX</a:t>
          </a:r>
          <a:r>
            <a:rPr lang="ja-JP" altLang="en-US" sz="2300" kern="1200" dirty="0">
              <a:latin typeface="Yu Gothic" panose="020F0302020204030204"/>
            </a:rPr>
            <a:t>へのメッセージも）</a:t>
          </a:r>
        </a:p>
      </dsp:txBody>
      <dsp:txXfrm>
        <a:off x="58703" y="2606658"/>
        <a:ext cx="9940993" cy="108513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4/19/2025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88618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4/19/2025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297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4/19/2025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4630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4/19/2025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5944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4/19/2025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12449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4/19/2025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76689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4/19/2025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45711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4/19/2025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67718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4/19/2025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3166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4/19/2025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889374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4/19/2025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84400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lIns="109728" tIns="109728" rIns="109728" bIns="91440" anchor="b"/>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lIns="109728" tIns="109728" rIns="109728" bIns="91440" anchor="ctr"/>
          <a:lstStyle>
            <a:lvl1pPr algn="r">
              <a:defRPr sz="900" spc="100">
                <a:solidFill>
                  <a:srgbClr val="FFFFFF"/>
                </a:solidFill>
              </a:defRPr>
            </a:lvl1pPr>
          </a:lstStyle>
          <a:p>
            <a:fld id="{62D6E202-B606-4609-B914-27C9371A1F6D}" type="datetime1">
              <a:rPr lang="en-US" smtClean="0"/>
              <a:t>4/19/2025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lIns="109728" tIns="109728" rIns="109728" bIns="91440" anchor="ctr"/>
          <a:lstStyle>
            <a:lvl1pPr algn="l">
              <a:defRPr sz="900" cap="none" spc="1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lIns="109728" tIns="109728" rIns="109728" bIns="91440" anchor="ctr"/>
          <a:lstStyle>
            <a:lvl1pPr algn="l">
              <a:defRPr sz="1050" spc="1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974546"/>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hf sldNum="0" hdr="0" ftr="0" dt="0"/>
  <p:txStyles>
    <p:titleStyle>
      <a:lvl1pPr algn="l" defTabSz="914400" rtl="0" eaLnBrk="1" latinLnBrk="0" hangingPunct="1">
        <a:lnSpc>
          <a:spcPct val="120000"/>
        </a:lnSpc>
        <a:spcBef>
          <a:spcPct val="0"/>
        </a:spcBef>
        <a:buNone/>
        <a:defRPr sz="4800" b="1" kern="1200" spc="1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2000" kern="1200" spc="13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800" kern="1200" spc="13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400" kern="1200" spc="13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400" kern="1200" spc="13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400" kern="1200" spc="13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23E24B-4841-C7E1-A9EA-88174A11B043}"/>
              </a:ext>
            </a:extLst>
          </p:cNvPr>
          <p:cNvPicPr>
            <a:picLocks noChangeAspect="1"/>
          </p:cNvPicPr>
          <p:nvPr/>
        </p:nvPicPr>
        <p:blipFill rotWithShape="1">
          <a:blip r:embed="rId2"/>
          <a:srcRect l="2222" r="1" b="1"/>
          <a:stretch/>
        </p:blipFill>
        <p:spPr>
          <a:xfrm>
            <a:off x="20" y="10"/>
            <a:ext cx="12191980" cy="6857990"/>
          </a:xfrm>
          <a:prstGeom prst="rect">
            <a:avLst/>
          </a:prstGeom>
        </p:spPr>
      </p:pic>
      <p:sp>
        <p:nvSpPr>
          <p:cNvPr id="19" name="Rectangle 18">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p:cNvSpPr>
            <a:spLocks noGrp="1"/>
          </p:cNvSpPr>
          <p:nvPr>
            <p:ph type="ctrTitle"/>
          </p:nvPr>
        </p:nvSpPr>
        <p:spPr>
          <a:xfrm>
            <a:off x="735791" y="3331444"/>
            <a:ext cx="6470692" cy="1229306"/>
          </a:xfrm>
        </p:spPr>
        <p:txBody>
          <a:bodyPr>
            <a:normAutofit/>
          </a:bodyPr>
          <a:lstStyle/>
          <a:p>
            <a:r>
              <a:rPr lang="ja-JP" altLang="en-US" sz="5000" dirty="0">
                <a:solidFill>
                  <a:schemeClr val="tx1"/>
                </a:solidFill>
                <a:ea typeface="ＭＳ Ｐゴシック"/>
              </a:rPr>
              <a:t>オンライン履修説明会</a:t>
            </a:r>
          </a:p>
        </p:txBody>
      </p:sp>
      <p:sp>
        <p:nvSpPr>
          <p:cNvPr id="3" name="サブタイトル 2"/>
          <p:cNvSpPr>
            <a:spLocks noGrp="1"/>
          </p:cNvSpPr>
          <p:nvPr>
            <p:ph type="subTitle" idx="1"/>
          </p:nvPr>
        </p:nvSpPr>
        <p:spPr>
          <a:xfrm>
            <a:off x="735791" y="4735799"/>
            <a:ext cx="6470693" cy="605256"/>
          </a:xfrm>
        </p:spPr>
        <p:txBody>
          <a:bodyPr lIns="91440" tIns="109728" rIns="91440" bIns="91440">
            <a:normAutofit/>
          </a:bodyPr>
          <a:lstStyle/>
          <a:p>
            <a:pPr>
              <a:lnSpc>
                <a:spcPct val="110000"/>
              </a:lnSpc>
            </a:pPr>
            <a:r>
              <a:rPr lang="ja-JP" altLang="en-US" sz="600" dirty="0">
                <a:ea typeface="ＭＳ Ｐゴシック"/>
              </a:rPr>
              <a:t>202</a:t>
            </a:r>
            <a:r>
              <a:rPr lang="en-US" altLang="ja-JP" sz="600">
                <a:ea typeface="ＭＳ Ｐゴシック"/>
              </a:rPr>
              <a:t>5</a:t>
            </a:r>
            <a:r>
              <a:rPr lang="ja-JP" altLang="en-US" sz="600">
                <a:ea typeface="ＭＳ Ｐゴシック"/>
              </a:rPr>
              <a:t>/</a:t>
            </a:r>
            <a:r>
              <a:rPr lang="ja-JP" altLang="en-US" sz="600" dirty="0">
                <a:ea typeface="ＭＳ Ｐゴシック"/>
              </a:rPr>
              <a:t>4/</a:t>
            </a:r>
            <a:r>
              <a:rPr lang="en-US" altLang="ja-JP" sz="600" dirty="0">
                <a:ea typeface="ＭＳ Ｐゴシック"/>
              </a:rPr>
              <a:t>19</a:t>
            </a:r>
            <a:endParaRPr lang="ja-JP" altLang="en-US" sz="600" dirty="0">
              <a:ea typeface="ＭＳ Ｐゴシック"/>
            </a:endParaRPr>
          </a:p>
          <a:p>
            <a:pPr>
              <a:lnSpc>
                <a:spcPct val="110000"/>
              </a:lnSpc>
            </a:pPr>
            <a:r>
              <a:rPr lang="ja-JP" altLang="en-US" sz="600" dirty="0">
                <a:ea typeface="ＭＳ Ｐゴシック"/>
              </a:rPr>
              <a:t>華頂社会福祉専門学校　社会福祉科　科長　平尾竜一</a:t>
            </a:r>
          </a:p>
        </p:txBody>
      </p:sp>
      <p:cxnSp>
        <p:nvCxnSpPr>
          <p:cNvPr id="21" name="!!Straight Connector">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2700">
            <a:solidFill>
              <a:schemeClr val="tx1">
                <a:lumMod val="75000"/>
                <a:lumOff val="25000"/>
                <a:alpha val="90000"/>
              </a:schemeClr>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2838021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7" name="Straight Connector 16">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4380588" y="965199"/>
            <a:ext cx="6766078" cy="4927601"/>
          </a:xfrm>
        </p:spPr>
        <p:txBody>
          <a:bodyPr vert="horz" lIns="91440" tIns="45720" rIns="91440" bIns="45720" rtlCol="0" anchor="ctr">
            <a:normAutofit/>
          </a:bodyPr>
          <a:lstStyle/>
          <a:p>
            <a:pPr>
              <a:lnSpc>
                <a:spcPct val="90000"/>
              </a:lnSpc>
            </a:pPr>
            <a:r>
              <a:rPr lang="en-US" sz="6000" spc="-50">
                <a:solidFill>
                  <a:schemeClr val="tx1">
                    <a:lumMod val="85000"/>
                    <a:lumOff val="15000"/>
                  </a:schemeClr>
                </a:solidFill>
              </a:rPr>
              <a:t>レポートに要求されている学習課題について検討すること</a:t>
            </a:r>
          </a:p>
        </p:txBody>
      </p:sp>
      <p:sp>
        <p:nvSpPr>
          <p:cNvPr id="3" name="Content Placeholder"/>
          <p:cNvSpPr>
            <a:spLocks noGrp="1"/>
          </p:cNvSpPr>
          <p:nvPr>
            <p:ph idx="1"/>
          </p:nvPr>
        </p:nvSpPr>
        <p:spPr>
          <a:xfrm>
            <a:off x="1023257" y="965198"/>
            <a:ext cx="2707937" cy="4927602"/>
          </a:xfrm>
        </p:spPr>
        <p:txBody>
          <a:bodyPr vert="horz" lIns="91440" tIns="45720" rIns="91440" bIns="45720" rtlCol="0" anchor="ctr">
            <a:normAutofit/>
          </a:bodyPr>
          <a:lstStyle/>
          <a:p>
            <a:pPr marL="0" indent="0" algn="r">
              <a:lnSpc>
                <a:spcPct val="100000"/>
              </a:lnSpc>
              <a:buNone/>
            </a:pPr>
            <a:r>
              <a:rPr lang="ja-JP" altLang="en-US" cap="all" spc="200">
                <a:solidFill>
                  <a:schemeClr val="tx1"/>
                </a:solidFill>
              </a:rPr>
              <a:t>各科目のシラバス、そしてそこに設定されている課題を熟読します</a:t>
            </a:r>
            <a:endParaRPr lang="en-US" cap="all" spc="200">
              <a:solidFill>
                <a:schemeClr val="tx1"/>
              </a:solidFill>
            </a:endParaRPr>
          </a:p>
        </p:txBody>
      </p:sp>
      <p:cxnSp>
        <p:nvCxnSpPr>
          <p:cNvPr id="23" name="Straight Connector 22">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3629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858749" y="963997"/>
            <a:ext cx="3787457" cy="4938361"/>
          </a:xfrm>
        </p:spPr>
        <p:txBody>
          <a:bodyPr anchor="ctr">
            <a:normAutofit/>
          </a:bodyPr>
          <a:lstStyle/>
          <a:p>
            <a:pPr algn="r"/>
            <a:r>
              <a:rPr lang="ja-JP" altLang="en-US" dirty="0"/>
              <a:t>レポート投函前に評価票と住所票をパッケージ化すること</a:t>
            </a:r>
            <a:endParaRPr lang="en-US" dirty="0">
              <a:ea typeface="Yu Gothic"/>
            </a:endParaRPr>
          </a:p>
        </p:txBody>
      </p:sp>
      <p:cxnSp>
        <p:nvCxnSpPr>
          <p:cNvPr id="19" name="Straight Connector 18">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p:cNvSpPr>
            <a:spLocks noGrp="1"/>
          </p:cNvSpPr>
          <p:nvPr>
            <p:ph idx="1"/>
          </p:nvPr>
        </p:nvSpPr>
        <p:spPr>
          <a:xfrm>
            <a:off x="5301798" y="963507"/>
            <a:ext cx="5968181" cy="4938851"/>
          </a:xfrm>
        </p:spPr>
        <p:txBody>
          <a:bodyPr anchor="ctr">
            <a:normAutofit/>
          </a:bodyPr>
          <a:lstStyle/>
          <a:p>
            <a:r>
              <a:rPr lang="ja-JP" altLang="en-US" dirty="0">
                <a:ea typeface="Yu Mincho"/>
              </a:rPr>
              <a:t>付票</a:t>
            </a:r>
            <a:r>
              <a:rPr lang="en-US" altLang="ja-JP" dirty="0">
                <a:ea typeface="Yu Mincho"/>
              </a:rPr>
              <a:t>18</a:t>
            </a:r>
            <a:r>
              <a:rPr lang="ja-JP" altLang="en-US" dirty="0">
                <a:ea typeface="Yu Mincho"/>
              </a:rPr>
              <a:t>・付票</a:t>
            </a:r>
            <a:r>
              <a:rPr lang="en-US" altLang="ja-JP" dirty="0">
                <a:ea typeface="Yu Mincho"/>
              </a:rPr>
              <a:t>19</a:t>
            </a:r>
            <a:r>
              <a:rPr lang="ja-JP" altLang="en-US" dirty="0">
                <a:ea typeface="Yu Mincho"/>
              </a:rPr>
              <a:t>、に、必要事項を記入してレポートにステープラー止めをすること</a:t>
            </a:r>
            <a:endParaRPr lang="ja-JP" dirty="0"/>
          </a:p>
          <a:p>
            <a:r>
              <a:rPr lang="ja-JP" altLang="en-US" dirty="0">
                <a:ea typeface="Yu Mincho"/>
              </a:rPr>
              <a:t>また、返信用切手１５円（様式</a:t>
            </a:r>
            <a:r>
              <a:rPr lang="en-US" altLang="ja-JP" dirty="0">
                <a:ea typeface="Yu Mincho"/>
              </a:rPr>
              <a:t>19</a:t>
            </a:r>
            <a:r>
              <a:rPr lang="ja-JP" altLang="en-US" dirty="0">
                <a:ea typeface="Yu Mincho"/>
              </a:rPr>
              <a:t>）を忘れず添付すること</a:t>
            </a:r>
            <a:endParaRPr lang="ja-JP" dirty="0"/>
          </a:p>
        </p:txBody>
      </p:sp>
    </p:spTree>
    <p:extLst>
      <p:ext uri="{BB962C8B-B14F-4D97-AF65-F5344CB8AC3E}">
        <p14:creationId xmlns:p14="http://schemas.microsoft.com/office/powerpoint/2010/main" val="238332595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9B08D8-9DA2-B577-9800-D9C911C5D93C}"/>
              </a:ext>
            </a:extLst>
          </p:cNvPr>
          <p:cNvSpPr>
            <a:spLocks noGrp="1"/>
          </p:cNvSpPr>
          <p:nvPr>
            <p:ph type="title"/>
          </p:nvPr>
        </p:nvSpPr>
        <p:spPr>
          <a:xfrm>
            <a:off x="1097280" y="165580"/>
            <a:ext cx="10058400" cy="973149"/>
          </a:xfrm>
        </p:spPr>
        <p:txBody>
          <a:bodyPr/>
          <a:lstStyle/>
          <a:p>
            <a:r>
              <a:rPr kumimoji="1" lang="ja-JP" altLang="en-US" dirty="0">
                <a:latin typeface="UD デジタル 教科書体 NP-R" panose="02020400000000000000" pitchFamily="18" charset="-128"/>
                <a:ea typeface="UD デジタル 教科書体 NP-R" panose="02020400000000000000" pitchFamily="18" charset="-128"/>
              </a:rPr>
              <a:t>付票</a:t>
            </a:r>
            <a:r>
              <a:rPr kumimoji="1" lang="en-US" altLang="ja-JP" dirty="0">
                <a:latin typeface="UD デジタル 教科書体 NP-R" panose="02020400000000000000" pitchFamily="18" charset="-128"/>
                <a:ea typeface="UD デジタル 教科書体 NP-R" panose="02020400000000000000" pitchFamily="18" charset="-128"/>
              </a:rPr>
              <a:t>19</a:t>
            </a:r>
            <a:r>
              <a:rPr kumimoji="1" lang="ja-JP" altLang="en-US" dirty="0">
                <a:latin typeface="UD デジタル 教科書体 NP-R" panose="02020400000000000000" pitchFamily="18" charset="-128"/>
                <a:ea typeface="UD デジタル 教科書体 NP-R" panose="02020400000000000000" pitchFamily="18" charset="-128"/>
              </a:rPr>
              <a:t>　返信用</a:t>
            </a:r>
            <a:r>
              <a:rPr kumimoji="1" lang="ja-JP" altLang="en-US" sz="3200" dirty="0">
                <a:latin typeface="UD デジタル 教科書体 NP-R" panose="02020400000000000000" pitchFamily="18" charset="-128"/>
                <a:ea typeface="UD デジタル 教科書体 NP-R" panose="02020400000000000000" pitchFamily="18" charset="-128"/>
              </a:rPr>
              <a:t>（これが一番大切です）</a:t>
            </a:r>
          </a:p>
        </p:txBody>
      </p:sp>
      <p:pic>
        <p:nvPicPr>
          <p:cNvPr id="5" name="図 4">
            <a:extLst>
              <a:ext uri="{FF2B5EF4-FFF2-40B4-BE49-F238E27FC236}">
                <a16:creationId xmlns:a16="http://schemas.microsoft.com/office/drawing/2014/main" id="{6E6014B8-8B78-3815-4C13-0D6D6200F222}"/>
              </a:ext>
            </a:extLst>
          </p:cNvPr>
          <p:cNvPicPr>
            <a:picLocks noChangeAspect="1"/>
          </p:cNvPicPr>
          <p:nvPr/>
        </p:nvPicPr>
        <p:blipFill>
          <a:blip r:embed="rId2"/>
          <a:stretch>
            <a:fillRect/>
          </a:stretch>
        </p:blipFill>
        <p:spPr>
          <a:xfrm>
            <a:off x="829234" y="1259752"/>
            <a:ext cx="10533532" cy="5010849"/>
          </a:xfrm>
          <a:prstGeom prst="rect">
            <a:avLst/>
          </a:prstGeom>
        </p:spPr>
      </p:pic>
    </p:spTree>
    <p:extLst>
      <p:ext uri="{BB962C8B-B14F-4D97-AF65-F5344CB8AC3E}">
        <p14:creationId xmlns:p14="http://schemas.microsoft.com/office/powerpoint/2010/main" val="1975592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858749" y="963997"/>
            <a:ext cx="3787457" cy="4938361"/>
          </a:xfrm>
        </p:spPr>
        <p:txBody>
          <a:bodyPr anchor="ctr">
            <a:normAutofit/>
          </a:bodyPr>
          <a:lstStyle/>
          <a:p>
            <a:pPr algn="r"/>
            <a:r>
              <a:rPr lang="ja-JP" altLang="en-US" dirty="0"/>
              <a:t>付票１９を作成しましょう</a:t>
            </a:r>
            <a:endParaRPr lang="en-US" dirty="0">
              <a:ea typeface="Yu Gothic"/>
            </a:endParaRPr>
          </a:p>
        </p:txBody>
      </p:sp>
      <p:cxnSp>
        <p:nvCxnSpPr>
          <p:cNvPr id="19" name="Straight Connector 18">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p:cNvSpPr>
            <a:spLocks noGrp="1"/>
          </p:cNvSpPr>
          <p:nvPr>
            <p:ph idx="1"/>
          </p:nvPr>
        </p:nvSpPr>
        <p:spPr>
          <a:xfrm>
            <a:off x="5301798" y="963507"/>
            <a:ext cx="5968181" cy="4938851"/>
          </a:xfrm>
        </p:spPr>
        <p:txBody>
          <a:bodyPr anchor="ctr">
            <a:normAutofit/>
          </a:bodyPr>
          <a:lstStyle/>
          <a:p>
            <a:r>
              <a:rPr lang="ja-JP" altLang="en-US" dirty="0">
                <a:ea typeface="Yu Mincho"/>
              </a:rPr>
              <a:t>まず、みなさんにファイル転送します。</a:t>
            </a:r>
            <a:endParaRPr lang="en-US" altLang="ja-JP" dirty="0">
              <a:ea typeface="Yu Mincho"/>
            </a:endParaRPr>
          </a:p>
          <a:p>
            <a:r>
              <a:rPr lang="ja-JP" altLang="en-US" dirty="0">
                <a:ea typeface="Yu Mincho"/>
              </a:rPr>
              <a:t>受け取ったら、付票</a:t>
            </a:r>
            <a:r>
              <a:rPr lang="en-US" altLang="ja-JP" dirty="0">
                <a:ea typeface="Yu Mincho"/>
              </a:rPr>
              <a:t>19</a:t>
            </a:r>
            <a:r>
              <a:rPr lang="ja-JP" altLang="en-US" dirty="0">
                <a:ea typeface="Yu Mincho"/>
              </a:rPr>
              <a:t>を開封したのち、今回の「社会福祉の原理と政策、課題①」に、必要事項を記入して作成してみましょう</a:t>
            </a:r>
            <a:endParaRPr lang="ja-JP" dirty="0"/>
          </a:p>
          <a:p>
            <a:r>
              <a:rPr lang="ja-JP" altLang="en-US" dirty="0">
                <a:ea typeface="Yu Mincho"/>
              </a:rPr>
              <a:t>また、実際に投函するときには、返信用切手１５円を定位置に忘れず糊付けしましょう</a:t>
            </a:r>
            <a:endParaRPr lang="ja-JP" dirty="0"/>
          </a:p>
        </p:txBody>
      </p:sp>
    </p:spTree>
    <p:extLst>
      <p:ext uri="{BB962C8B-B14F-4D97-AF65-F5344CB8AC3E}">
        <p14:creationId xmlns:p14="http://schemas.microsoft.com/office/powerpoint/2010/main" val="59622043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9B08D8-9DA2-B577-9800-D9C911C5D93C}"/>
              </a:ext>
            </a:extLst>
          </p:cNvPr>
          <p:cNvSpPr>
            <a:spLocks noGrp="1"/>
          </p:cNvSpPr>
          <p:nvPr>
            <p:ph type="title"/>
          </p:nvPr>
        </p:nvSpPr>
        <p:spPr>
          <a:xfrm>
            <a:off x="1097280" y="447967"/>
            <a:ext cx="10058400" cy="973149"/>
          </a:xfrm>
        </p:spPr>
        <p:txBody>
          <a:bodyPr/>
          <a:lstStyle/>
          <a:p>
            <a:r>
              <a:rPr kumimoji="1" lang="ja-JP" altLang="en-US" dirty="0">
                <a:latin typeface="UD デジタル 教科書体 NP-R" panose="02020400000000000000" pitchFamily="18" charset="-128"/>
                <a:ea typeface="UD デジタル 教科書体 NP-R" panose="02020400000000000000" pitchFamily="18" charset="-128"/>
              </a:rPr>
              <a:t>付票</a:t>
            </a:r>
            <a:r>
              <a:rPr kumimoji="1" lang="en-US" altLang="ja-JP" dirty="0">
                <a:latin typeface="UD デジタル 教科書体 NP-R" panose="02020400000000000000" pitchFamily="18" charset="-128"/>
                <a:ea typeface="UD デジタル 教科書体 NP-R" panose="02020400000000000000" pitchFamily="18" charset="-128"/>
              </a:rPr>
              <a:t>19</a:t>
            </a:r>
            <a:r>
              <a:rPr kumimoji="1" lang="ja-JP" altLang="en-US" dirty="0">
                <a:latin typeface="UD デジタル 教科書体 NP-R" panose="02020400000000000000" pitchFamily="18" charset="-128"/>
                <a:ea typeface="UD デジタル 教科書体 NP-R" panose="02020400000000000000" pitchFamily="18" charset="-128"/>
              </a:rPr>
              <a:t>　返信用　</a:t>
            </a:r>
            <a:r>
              <a:rPr kumimoji="1" lang="ja-JP" altLang="en-US" sz="3200" dirty="0">
                <a:latin typeface="UD デジタル 教科書体 NP-R" panose="02020400000000000000" pitchFamily="18" charset="-128"/>
                <a:ea typeface="UD デジタル 教科書体 NP-R" panose="02020400000000000000" pitchFamily="18" charset="-128"/>
              </a:rPr>
              <a:t>（これが一番上です）</a:t>
            </a:r>
          </a:p>
        </p:txBody>
      </p:sp>
      <p:pic>
        <p:nvPicPr>
          <p:cNvPr id="5" name="図 4">
            <a:extLst>
              <a:ext uri="{FF2B5EF4-FFF2-40B4-BE49-F238E27FC236}">
                <a16:creationId xmlns:a16="http://schemas.microsoft.com/office/drawing/2014/main" id="{6E6014B8-8B78-3815-4C13-0D6D6200F222}"/>
              </a:ext>
            </a:extLst>
          </p:cNvPr>
          <p:cNvPicPr>
            <a:picLocks noChangeAspect="1"/>
          </p:cNvPicPr>
          <p:nvPr/>
        </p:nvPicPr>
        <p:blipFill>
          <a:blip r:embed="rId2"/>
          <a:stretch>
            <a:fillRect/>
          </a:stretch>
        </p:blipFill>
        <p:spPr>
          <a:xfrm>
            <a:off x="927847" y="1939949"/>
            <a:ext cx="7673788" cy="4326380"/>
          </a:xfrm>
          <a:prstGeom prst="rect">
            <a:avLst/>
          </a:prstGeom>
        </p:spPr>
      </p:pic>
      <p:sp>
        <p:nvSpPr>
          <p:cNvPr id="6" name="タイトル 1">
            <a:extLst>
              <a:ext uri="{FF2B5EF4-FFF2-40B4-BE49-F238E27FC236}">
                <a16:creationId xmlns:a16="http://schemas.microsoft.com/office/drawing/2014/main" id="{70FAB9BA-9A90-EE8B-4B9E-AA2796716D5B}"/>
              </a:ext>
            </a:extLst>
          </p:cNvPr>
          <p:cNvSpPr txBox="1">
            <a:spLocks/>
          </p:cNvSpPr>
          <p:nvPr/>
        </p:nvSpPr>
        <p:spPr>
          <a:xfrm>
            <a:off x="9166411" y="2449149"/>
            <a:ext cx="2787127" cy="3037250"/>
          </a:xfrm>
          <a:prstGeom prst="rect">
            <a:avLst/>
          </a:prstGeom>
          <a:ln w="38100">
            <a:solidFill>
              <a:srgbClr val="FF0000"/>
            </a:solidFill>
          </a:ln>
        </p:spPr>
        <p:txBody>
          <a:bodyPr lIns="109728" tIns="109728" rIns="109728" bIns="91440" anchor="b"/>
          <a:lstStyle>
            <a:lvl1pPr algn="l" defTabSz="914400" rtl="0" eaLnBrk="1" latinLnBrk="0" hangingPunct="1">
              <a:lnSpc>
                <a:spcPct val="120000"/>
              </a:lnSpc>
              <a:spcBef>
                <a:spcPct val="0"/>
              </a:spcBef>
              <a:buNone/>
              <a:defRPr sz="4800" b="1" kern="1200" spc="150" baseline="0">
                <a:solidFill>
                  <a:schemeClr val="tx1">
                    <a:lumMod val="75000"/>
                    <a:lumOff val="25000"/>
                  </a:schemeClr>
                </a:solidFill>
                <a:latin typeface="+mj-lt"/>
                <a:ea typeface="+mj-ea"/>
                <a:cs typeface="+mj-cs"/>
              </a:defRPr>
            </a:lvl1pPr>
          </a:lstStyle>
          <a:p>
            <a:r>
              <a:rPr kumimoji="1" lang="ja-JP" altLang="en-US" sz="3200" dirty="0">
                <a:latin typeface="UD デジタル 教科書体 NP-R" panose="02020400000000000000" pitchFamily="18" charset="-128"/>
                <a:ea typeface="UD デジタル 教科書体 NP-R" panose="02020400000000000000" pitchFamily="18" charset="-128"/>
              </a:rPr>
              <a:t>各自の場合に即して、記入しましょう</a:t>
            </a:r>
            <a:endParaRPr kumimoji="1" lang="en-US" altLang="ja-JP" sz="3200" dirty="0">
              <a:latin typeface="UD デジタル 教科書体 NP-R" panose="02020400000000000000" pitchFamily="18" charset="-128"/>
              <a:ea typeface="UD デジタル 教科書体 NP-R" panose="02020400000000000000" pitchFamily="18" charset="-128"/>
            </a:endParaRPr>
          </a:p>
          <a:p>
            <a:endParaRPr kumimoji="1" lang="ja-JP" altLang="en-US" sz="32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61495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0EA3F-5B41-6984-BDA0-6A850BA83BD6}"/>
              </a:ext>
            </a:extLst>
          </p:cNvPr>
          <p:cNvSpPr>
            <a:spLocks noGrp="1"/>
          </p:cNvSpPr>
          <p:nvPr>
            <p:ph type="title"/>
          </p:nvPr>
        </p:nvSpPr>
        <p:spPr>
          <a:xfrm>
            <a:off x="1066800" y="1254791"/>
            <a:ext cx="10058400" cy="245659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chor="ctr"/>
          <a:lstStyle/>
          <a:p>
            <a:pPr algn="ctr"/>
            <a:r>
              <a:rPr kumimoji="1" lang="ja-JP" altLang="en-US" dirty="0">
                <a:latin typeface="UD デジタル 教科書体 NP-R" panose="02020400000000000000" pitchFamily="18" charset="-128"/>
                <a:ea typeface="UD デジタル 教科書体 NP-R" panose="02020400000000000000" pitchFamily="18" charset="-128"/>
              </a:rPr>
              <a:t>完成ですか？</a:t>
            </a:r>
          </a:p>
        </p:txBody>
      </p:sp>
    </p:spTree>
    <p:extLst>
      <p:ext uri="{BB962C8B-B14F-4D97-AF65-F5344CB8AC3E}">
        <p14:creationId xmlns:p14="http://schemas.microsoft.com/office/powerpoint/2010/main" val="393669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14064D-62F9-4276-935B-EC8D2CD78399}"/>
              </a:ext>
            </a:extLst>
          </p:cNvPr>
          <p:cNvSpPr>
            <a:spLocks noGrp="1"/>
          </p:cNvSpPr>
          <p:nvPr>
            <p:ph type="title"/>
          </p:nvPr>
        </p:nvSpPr>
        <p:spPr>
          <a:xfrm>
            <a:off x="331693" y="152275"/>
            <a:ext cx="10058400" cy="1450757"/>
          </a:xfrm>
        </p:spPr>
        <p:txBody>
          <a:bodyPr/>
          <a:lstStyle/>
          <a:p>
            <a:r>
              <a:rPr kumimoji="1" lang="ja-JP" altLang="en-US" dirty="0">
                <a:latin typeface="UD デジタル 教科書体 NP-R" panose="02020400000000000000" pitchFamily="18" charset="-128"/>
                <a:ea typeface="UD デジタル 教科書体 NP-R" panose="02020400000000000000" pitchFamily="18" charset="-128"/>
              </a:rPr>
              <a:t>付票</a:t>
            </a:r>
            <a:r>
              <a:rPr kumimoji="1" lang="en-US" altLang="ja-JP" dirty="0">
                <a:latin typeface="UD デジタル 教科書体 NP-R" panose="02020400000000000000" pitchFamily="18" charset="-128"/>
                <a:ea typeface="UD デジタル 教科書体 NP-R" panose="02020400000000000000" pitchFamily="18" charset="-128"/>
              </a:rPr>
              <a:t>18</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pic>
        <p:nvPicPr>
          <p:cNvPr id="5" name="図 4">
            <a:extLst>
              <a:ext uri="{FF2B5EF4-FFF2-40B4-BE49-F238E27FC236}">
                <a16:creationId xmlns:a16="http://schemas.microsoft.com/office/drawing/2014/main" id="{F22E9590-2F75-CA1A-D226-28466BC8F3CA}"/>
              </a:ext>
            </a:extLst>
          </p:cNvPr>
          <p:cNvPicPr>
            <a:picLocks noChangeAspect="1"/>
          </p:cNvPicPr>
          <p:nvPr/>
        </p:nvPicPr>
        <p:blipFill>
          <a:blip r:embed="rId2"/>
          <a:stretch>
            <a:fillRect/>
          </a:stretch>
        </p:blipFill>
        <p:spPr>
          <a:xfrm>
            <a:off x="2770094" y="152275"/>
            <a:ext cx="9090213" cy="6303186"/>
          </a:xfrm>
          <a:prstGeom prst="rect">
            <a:avLst/>
          </a:prstGeom>
        </p:spPr>
      </p:pic>
    </p:spTree>
    <p:extLst>
      <p:ext uri="{BB962C8B-B14F-4D97-AF65-F5344CB8AC3E}">
        <p14:creationId xmlns:p14="http://schemas.microsoft.com/office/powerpoint/2010/main" val="839263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858749" y="963997"/>
            <a:ext cx="3787457" cy="4938361"/>
          </a:xfrm>
        </p:spPr>
        <p:txBody>
          <a:bodyPr anchor="ctr">
            <a:normAutofit/>
          </a:bodyPr>
          <a:lstStyle/>
          <a:p>
            <a:pPr algn="r"/>
            <a:r>
              <a:rPr lang="ja-JP" altLang="en-US" dirty="0"/>
              <a:t>付票１</a:t>
            </a:r>
            <a:r>
              <a:rPr lang="en-US" altLang="ja-JP" dirty="0"/>
              <a:t>8</a:t>
            </a:r>
            <a:r>
              <a:rPr lang="ja-JP" altLang="en-US" dirty="0"/>
              <a:t>を作成しましょう</a:t>
            </a:r>
            <a:endParaRPr lang="en-US" dirty="0">
              <a:ea typeface="Yu Gothic"/>
            </a:endParaRPr>
          </a:p>
        </p:txBody>
      </p:sp>
      <p:cxnSp>
        <p:nvCxnSpPr>
          <p:cNvPr id="19" name="Straight Connector 18">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p:cNvSpPr>
            <a:spLocks noGrp="1"/>
          </p:cNvSpPr>
          <p:nvPr>
            <p:ph idx="1"/>
          </p:nvPr>
        </p:nvSpPr>
        <p:spPr>
          <a:xfrm>
            <a:off x="5301798" y="963507"/>
            <a:ext cx="5968181" cy="4938851"/>
          </a:xfrm>
        </p:spPr>
        <p:txBody>
          <a:bodyPr anchor="ctr">
            <a:normAutofit/>
          </a:bodyPr>
          <a:lstStyle/>
          <a:p>
            <a:r>
              <a:rPr lang="ja-JP" altLang="en-US" dirty="0">
                <a:ea typeface="Yu Mincho"/>
              </a:rPr>
              <a:t>まず、みなさんにファイル転送します。</a:t>
            </a:r>
            <a:endParaRPr lang="en-US" altLang="ja-JP" dirty="0">
              <a:ea typeface="Yu Mincho"/>
            </a:endParaRPr>
          </a:p>
          <a:p>
            <a:r>
              <a:rPr lang="ja-JP" altLang="en-US" dirty="0">
                <a:ea typeface="Yu Mincho"/>
              </a:rPr>
              <a:t>受け取ったら、付票</a:t>
            </a:r>
            <a:r>
              <a:rPr lang="en-US" altLang="ja-JP" dirty="0">
                <a:ea typeface="Yu Mincho"/>
              </a:rPr>
              <a:t>18</a:t>
            </a:r>
            <a:r>
              <a:rPr lang="ja-JP" altLang="en-US" dirty="0">
                <a:ea typeface="Yu Mincho"/>
              </a:rPr>
              <a:t>を開封したのち、今回の「社会福祉の原理と政策、課題①」に、必要事項を記入して作成してみましょう</a:t>
            </a:r>
            <a:endParaRPr lang="ja-JP" dirty="0"/>
          </a:p>
        </p:txBody>
      </p:sp>
    </p:spTree>
    <p:extLst>
      <p:ext uri="{BB962C8B-B14F-4D97-AF65-F5344CB8AC3E}">
        <p14:creationId xmlns:p14="http://schemas.microsoft.com/office/powerpoint/2010/main" val="1902189674"/>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14064D-62F9-4276-935B-EC8D2CD78399}"/>
              </a:ext>
            </a:extLst>
          </p:cNvPr>
          <p:cNvSpPr>
            <a:spLocks noGrp="1"/>
          </p:cNvSpPr>
          <p:nvPr>
            <p:ph type="title"/>
          </p:nvPr>
        </p:nvSpPr>
        <p:spPr>
          <a:xfrm>
            <a:off x="331693" y="152275"/>
            <a:ext cx="10058400" cy="1450757"/>
          </a:xfrm>
        </p:spPr>
        <p:txBody>
          <a:bodyPr/>
          <a:lstStyle/>
          <a:p>
            <a:r>
              <a:rPr kumimoji="1" lang="ja-JP" altLang="en-US" dirty="0">
                <a:latin typeface="UD デジタル 教科書体 NP-R" panose="02020400000000000000" pitchFamily="18" charset="-128"/>
                <a:ea typeface="UD デジタル 教科書体 NP-R" panose="02020400000000000000" pitchFamily="18" charset="-128"/>
              </a:rPr>
              <a:t>付票</a:t>
            </a:r>
            <a:r>
              <a:rPr kumimoji="1" lang="en-US" altLang="ja-JP" dirty="0">
                <a:latin typeface="UD デジタル 教科書体 NP-R" panose="02020400000000000000" pitchFamily="18" charset="-128"/>
                <a:ea typeface="UD デジタル 教科書体 NP-R" panose="02020400000000000000" pitchFamily="18" charset="-128"/>
              </a:rPr>
              <a:t>18</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pic>
        <p:nvPicPr>
          <p:cNvPr id="5" name="図 4">
            <a:extLst>
              <a:ext uri="{FF2B5EF4-FFF2-40B4-BE49-F238E27FC236}">
                <a16:creationId xmlns:a16="http://schemas.microsoft.com/office/drawing/2014/main" id="{F22E9590-2F75-CA1A-D226-28466BC8F3CA}"/>
              </a:ext>
            </a:extLst>
          </p:cNvPr>
          <p:cNvPicPr>
            <a:picLocks noChangeAspect="1"/>
          </p:cNvPicPr>
          <p:nvPr/>
        </p:nvPicPr>
        <p:blipFill>
          <a:blip r:embed="rId2"/>
          <a:stretch>
            <a:fillRect/>
          </a:stretch>
        </p:blipFill>
        <p:spPr>
          <a:xfrm>
            <a:off x="2770094" y="152275"/>
            <a:ext cx="9090213" cy="6303186"/>
          </a:xfrm>
          <a:prstGeom prst="rect">
            <a:avLst/>
          </a:prstGeom>
        </p:spPr>
      </p:pic>
    </p:spTree>
    <p:extLst>
      <p:ext uri="{BB962C8B-B14F-4D97-AF65-F5344CB8AC3E}">
        <p14:creationId xmlns:p14="http://schemas.microsoft.com/office/powerpoint/2010/main" val="711589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0EA3F-5B41-6984-BDA0-6A850BA83BD6}"/>
              </a:ext>
            </a:extLst>
          </p:cNvPr>
          <p:cNvSpPr>
            <a:spLocks noGrp="1"/>
          </p:cNvSpPr>
          <p:nvPr>
            <p:ph type="title"/>
          </p:nvPr>
        </p:nvSpPr>
        <p:spPr>
          <a:xfrm>
            <a:off x="1066800" y="1254791"/>
            <a:ext cx="10058400" cy="245659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chor="ctr"/>
          <a:lstStyle/>
          <a:p>
            <a:pPr algn="ctr"/>
            <a:r>
              <a:rPr kumimoji="1" lang="ja-JP" altLang="en-US" dirty="0">
                <a:latin typeface="UD デジタル 教科書体 NP-R" panose="02020400000000000000" pitchFamily="18" charset="-128"/>
                <a:ea typeface="UD デジタル 教科書体 NP-R" panose="02020400000000000000" pitchFamily="18" charset="-128"/>
              </a:rPr>
              <a:t>完成ですか？</a:t>
            </a:r>
          </a:p>
        </p:txBody>
      </p:sp>
    </p:spTree>
    <p:extLst>
      <p:ext uri="{BB962C8B-B14F-4D97-AF65-F5344CB8AC3E}">
        <p14:creationId xmlns:p14="http://schemas.microsoft.com/office/powerpoint/2010/main" val="957867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739A7B-147D-A085-4416-11CE85452F2D}"/>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25576007-608B-B28B-D0F2-D54576F26051}"/>
              </a:ext>
            </a:extLst>
          </p:cNvPr>
          <p:cNvSpPr>
            <a:spLocks noGrp="1"/>
          </p:cNvSpPr>
          <p:nvPr>
            <p:ph idx="1"/>
          </p:nvPr>
        </p:nvSpPr>
        <p:spPr/>
        <p:txBody>
          <a:bodyPr/>
          <a:lstStyle/>
          <a:p>
            <a:endParaRPr kumimoji="1" lang="ja-JP" altLang="en-US"/>
          </a:p>
        </p:txBody>
      </p:sp>
      <p:pic>
        <p:nvPicPr>
          <p:cNvPr id="4" name="図 3">
            <a:extLst>
              <a:ext uri="{FF2B5EF4-FFF2-40B4-BE49-F238E27FC236}">
                <a16:creationId xmlns:a16="http://schemas.microsoft.com/office/drawing/2014/main" id="{323A4317-38A5-AF75-4CB5-B04FCCD9E81A}"/>
              </a:ext>
            </a:extLst>
          </p:cNvPr>
          <p:cNvPicPr>
            <a:picLocks noChangeAspect="1"/>
          </p:cNvPicPr>
          <p:nvPr/>
        </p:nvPicPr>
        <p:blipFill>
          <a:blip r:embed="rId2"/>
          <a:stretch>
            <a:fillRect/>
          </a:stretch>
        </p:blipFill>
        <p:spPr>
          <a:xfrm>
            <a:off x="0" y="45905"/>
            <a:ext cx="12192000" cy="6616286"/>
          </a:xfrm>
          <a:prstGeom prst="rect">
            <a:avLst/>
          </a:prstGeom>
        </p:spPr>
      </p:pic>
      <p:sp>
        <p:nvSpPr>
          <p:cNvPr id="5" name="正方形/長方形 4">
            <a:extLst>
              <a:ext uri="{FF2B5EF4-FFF2-40B4-BE49-F238E27FC236}">
                <a16:creationId xmlns:a16="http://schemas.microsoft.com/office/drawing/2014/main" id="{941FB6D4-DB08-2952-050B-9A6B4468629B}"/>
              </a:ext>
            </a:extLst>
          </p:cNvPr>
          <p:cNvSpPr/>
          <p:nvPr/>
        </p:nvSpPr>
        <p:spPr>
          <a:xfrm>
            <a:off x="0" y="45905"/>
            <a:ext cx="12192000" cy="943003"/>
          </a:xfrm>
          <a:prstGeom prst="rec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a:latin typeface="UD デジタル 教科書体 NK-R" panose="02020400000000000000" pitchFamily="18" charset="-128"/>
                <a:ea typeface="UD デジタル 教科書体 NK-R" panose="02020400000000000000" pitchFamily="18" charset="-128"/>
              </a:rPr>
              <a:t>オンライン履修説明会</a:t>
            </a:r>
          </a:p>
        </p:txBody>
      </p:sp>
    </p:spTree>
    <p:extLst>
      <p:ext uri="{BB962C8B-B14F-4D97-AF65-F5344CB8AC3E}">
        <p14:creationId xmlns:p14="http://schemas.microsoft.com/office/powerpoint/2010/main" val="4229261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2BEF5D3D-3268-9E74-91BD-D99A8EE0C671}"/>
              </a:ext>
            </a:extLst>
          </p:cNvPr>
          <p:cNvSpPr>
            <a:spLocks noGrp="1"/>
          </p:cNvSpPr>
          <p:nvPr>
            <p:ph type="title"/>
          </p:nvPr>
        </p:nvSpPr>
        <p:spPr>
          <a:xfrm>
            <a:off x="492370" y="516835"/>
            <a:ext cx="3084844" cy="5772840"/>
          </a:xfrm>
        </p:spPr>
        <p:txBody>
          <a:bodyPr anchor="ctr">
            <a:normAutofit/>
          </a:bodyPr>
          <a:lstStyle/>
          <a:p>
            <a:r>
              <a:rPr lang="ja-JP" sz="3600" b="0">
                <a:solidFill>
                  <a:schemeClr val="bg1"/>
                </a:solidFill>
                <a:ea typeface="+mj-lt"/>
                <a:cs typeface="+mj-lt"/>
              </a:rPr>
              <a:t>スクーリング講義の段取りを理解し対面授業の学びを確認すること</a:t>
            </a:r>
          </a:p>
        </p:txBody>
      </p:sp>
      <p:graphicFrame>
        <p:nvGraphicFramePr>
          <p:cNvPr id="36" name="コンテンツ プレースホルダー 2">
            <a:extLst>
              <a:ext uri="{FF2B5EF4-FFF2-40B4-BE49-F238E27FC236}">
                <a16:creationId xmlns:a16="http://schemas.microsoft.com/office/drawing/2014/main" id="{F00B9289-8D98-DF2E-51D8-EEC1B2CE435D}"/>
              </a:ext>
            </a:extLst>
          </p:cNvPr>
          <p:cNvGraphicFramePr>
            <a:graphicFrameLocks noGrp="1"/>
          </p:cNvGraphicFramePr>
          <p:nvPr>
            <p:ph idx="1"/>
            <p:extLst>
              <p:ext uri="{D42A27DB-BD31-4B8C-83A1-F6EECF244321}">
                <p14:modId xmlns:p14="http://schemas.microsoft.com/office/powerpoint/2010/main" val="138164878"/>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71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DE6A898-2B7C-7ECA-B461-1D106D9256DE}"/>
              </a:ext>
            </a:extLst>
          </p:cNvPr>
          <p:cNvSpPr>
            <a:spLocks noGrp="1"/>
          </p:cNvSpPr>
          <p:nvPr>
            <p:ph type="title"/>
          </p:nvPr>
        </p:nvSpPr>
        <p:spPr>
          <a:xfrm>
            <a:off x="643468" y="643467"/>
            <a:ext cx="3073550" cy="5126203"/>
          </a:xfrm>
        </p:spPr>
        <p:txBody>
          <a:bodyPr anchor="ctr">
            <a:normAutofit/>
          </a:bodyPr>
          <a:lstStyle/>
          <a:p>
            <a:pPr algn="r">
              <a:lnSpc>
                <a:spcPct val="110000"/>
              </a:lnSpc>
            </a:pPr>
            <a:r>
              <a:rPr lang="ja-JP" sz="4100" b="0">
                <a:ea typeface="+mj-lt"/>
                <a:cs typeface="+mj-lt"/>
              </a:rPr>
              <a:t>実習が必要な受講生には実習計画について理解すること</a:t>
            </a:r>
          </a:p>
        </p:txBody>
      </p:sp>
      <p:cxnSp>
        <p:nvCxnSpPr>
          <p:cNvPr id="17" name="Straight Connector 16">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コンテンツ プレースホルダー 2">
            <a:extLst>
              <a:ext uri="{FF2B5EF4-FFF2-40B4-BE49-F238E27FC236}">
                <a16:creationId xmlns:a16="http://schemas.microsoft.com/office/drawing/2014/main" id="{70253678-41B9-1ACA-E766-605E356B11A5}"/>
              </a:ext>
            </a:extLst>
          </p:cNvPr>
          <p:cNvSpPr>
            <a:spLocks noGrp="1"/>
          </p:cNvSpPr>
          <p:nvPr>
            <p:ph idx="1"/>
          </p:nvPr>
        </p:nvSpPr>
        <p:spPr>
          <a:xfrm>
            <a:off x="4363786" y="621697"/>
            <a:ext cx="6791894" cy="5147973"/>
          </a:xfrm>
        </p:spPr>
        <p:txBody>
          <a:bodyPr anchor="ctr">
            <a:normAutofit/>
          </a:bodyPr>
          <a:lstStyle/>
          <a:p>
            <a:r>
              <a:rPr lang="ja-JP" altLang="en-US" dirty="0">
                <a:ea typeface="ＭＳ Ｐゴシック"/>
              </a:rPr>
              <a:t>要実習者のみ、８月１０日・１１日スクーリング授業がございます。必要物については</a:t>
            </a:r>
            <a:r>
              <a:rPr lang="en-US" altLang="ja-JP" dirty="0">
                <a:ea typeface="ＭＳ Ｐゴシック"/>
              </a:rPr>
              <a:t>6</a:t>
            </a:r>
            <a:r>
              <a:rPr lang="ja-JP" altLang="en-US" dirty="0">
                <a:ea typeface="ＭＳ Ｐゴシック"/>
              </a:rPr>
              <a:t>月末までに本校公式サイトに掲載いたしますので、ご確認おきください。</a:t>
            </a:r>
            <a:endParaRPr lang="en-US" altLang="ja-JP" dirty="0">
              <a:ea typeface="ＭＳ Ｐゴシック"/>
            </a:endParaRPr>
          </a:p>
          <a:p>
            <a:r>
              <a:rPr lang="ja-JP" altLang="en-US" dirty="0">
                <a:ea typeface="ＭＳ Ｐゴシック"/>
              </a:rPr>
              <a:t>ただし、新型コロナウィルス感染対策のため日本国政府および滋賀県の指導によりオンライン授業となることがありますので、変更についてはご了解ください。</a:t>
            </a:r>
          </a:p>
        </p:txBody>
      </p:sp>
      <p:sp>
        <p:nvSpPr>
          <p:cNvPr id="19" name="Rectangle 18">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59745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3CB2F16C-A339-E0BE-1B1A-594CA994CE19}"/>
              </a:ext>
            </a:extLst>
          </p:cNvPr>
          <p:cNvSpPr>
            <a:spLocks noGrp="1"/>
          </p:cNvSpPr>
          <p:nvPr>
            <p:ph type="title"/>
          </p:nvPr>
        </p:nvSpPr>
        <p:spPr>
          <a:xfrm>
            <a:off x="949047" y="643466"/>
            <a:ext cx="2771273" cy="5470463"/>
          </a:xfrm>
        </p:spPr>
        <p:txBody>
          <a:bodyPr anchor="ctr">
            <a:normAutofit/>
          </a:bodyPr>
          <a:lstStyle/>
          <a:p>
            <a:r>
              <a:rPr lang="ja-JP" sz="3600" b="0">
                <a:ea typeface="+mj-lt"/>
                <a:cs typeface="+mj-lt"/>
              </a:rPr>
              <a:t>コロナ禍を踏まえ、休学などの就学期間の延長について</a:t>
            </a:r>
            <a:endParaRPr lang="ja-JP"/>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コンテンツ プレースホルダー 2">
            <a:extLst>
              <a:ext uri="{FF2B5EF4-FFF2-40B4-BE49-F238E27FC236}">
                <a16:creationId xmlns:a16="http://schemas.microsoft.com/office/drawing/2014/main" id="{31AC5D94-193A-4772-2A33-0055F6C7C586}"/>
              </a:ext>
            </a:extLst>
          </p:cNvPr>
          <p:cNvSpPr>
            <a:spLocks noGrp="1"/>
          </p:cNvSpPr>
          <p:nvPr>
            <p:ph idx="1"/>
          </p:nvPr>
        </p:nvSpPr>
        <p:spPr>
          <a:xfrm>
            <a:off x="4428565" y="643466"/>
            <a:ext cx="6818427" cy="5470462"/>
          </a:xfrm>
        </p:spPr>
        <p:txBody>
          <a:bodyPr anchor="ctr">
            <a:normAutofit/>
          </a:bodyPr>
          <a:lstStyle/>
          <a:p>
            <a:r>
              <a:rPr lang="ja-JP" altLang="en-US" dirty="0">
                <a:ea typeface="ＭＳ Ｐゴシック"/>
              </a:rPr>
              <a:t>２年間の修学期間（202</a:t>
            </a:r>
            <a:r>
              <a:rPr lang="en-US" altLang="ja-JP" dirty="0">
                <a:ea typeface="ＭＳ Ｐゴシック"/>
              </a:rPr>
              <a:t>5</a:t>
            </a:r>
            <a:r>
              <a:rPr lang="ja-JP" altLang="en-US" dirty="0">
                <a:ea typeface="ＭＳ Ｐゴシック"/>
              </a:rPr>
              <a:t>年4月1日から202</a:t>
            </a:r>
            <a:r>
              <a:rPr lang="en-US" altLang="ja-JP" dirty="0">
                <a:ea typeface="ＭＳ Ｐゴシック"/>
              </a:rPr>
              <a:t>7</a:t>
            </a:r>
            <a:r>
              <a:rPr lang="ja-JP" altLang="en-US" dirty="0">
                <a:ea typeface="ＭＳ Ｐゴシック"/>
              </a:rPr>
              <a:t>年3月末）が規定のものですが、今般の情勢を鑑みるに勤め先の都合ならびにご自身の就業状態に変化があることも想定されます。休学をふくめ修学期間を延長することも視野にいれましょう。その手続きについて説明いたします。</a:t>
            </a:r>
          </a:p>
        </p:txBody>
      </p:sp>
    </p:spTree>
    <p:extLst>
      <p:ext uri="{BB962C8B-B14F-4D97-AF65-F5344CB8AC3E}">
        <p14:creationId xmlns:p14="http://schemas.microsoft.com/office/powerpoint/2010/main" val="1221145643"/>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16">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 name="Straight Connector 18">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3" name="Rectangle 20">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85F9CF5-98FB-AC1F-2226-1831AB0FFC21}"/>
              </a:ext>
            </a:extLst>
          </p:cNvPr>
          <p:cNvSpPr>
            <a:spLocks noGrp="1"/>
          </p:cNvSpPr>
          <p:nvPr>
            <p:ph type="title"/>
          </p:nvPr>
        </p:nvSpPr>
        <p:spPr>
          <a:xfrm>
            <a:off x="965201" y="772731"/>
            <a:ext cx="6255026" cy="5054008"/>
          </a:xfrm>
        </p:spPr>
        <p:txBody>
          <a:bodyPr vert="horz" lIns="91440" tIns="45720" rIns="91440" bIns="45720" rtlCol="0" anchor="ctr">
            <a:normAutofit/>
          </a:bodyPr>
          <a:lstStyle/>
          <a:p>
            <a:pPr algn="r">
              <a:lnSpc>
                <a:spcPct val="90000"/>
              </a:lnSpc>
            </a:pPr>
            <a:r>
              <a:rPr lang="ja-JP" altLang="en-US" sz="8000" spc="-50">
                <a:solidFill>
                  <a:schemeClr val="tx1">
                    <a:lumMod val="85000"/>
                    <a:lumOff val="15000"/>
                  </a:schemeClr>
                </a:solidFill>
              </a:rPr>
              <a:t>休学する場合</a:t>
            </a:r>
            <a:endParaRPr lang="en-US" altLang="ja-JP" sz="8000" spc="-50">
              <a:solidFill>
                <a:schemeClr val="tx1">
                  <a:lumMod val="85000"/>
                  <a:lumOff val="15000"/>
                </a:schemeClr>
              </a:solidFill>
            </a:endParaRPr>
          </a:p>
        </p:txBody>
      </p:sp>
      <p:sp>
        <p:nvSpPr>
          <p:cNvPr id="3" name="コンテンツ プレースホルダー 2">
            <a:extLst>
              <a:ext uri="{FF2B5EF4-FFF2-40B4-BE49-F238E27FC236}">
                <a16:creationId xmlns:a16="http://schemas.microsoft.com/office/drawing/2014/main" id="{D226AAC2-6997-C27E-060A-C173B544A949}"/>
              </a:ext>
            </a:extLst>
          </p:cNvPr>
          <p:cNvSpPr>
            <a:spLocks noGrp="1"/>
          </p:cNvSpPr>
          <p:nvPr>
            <p:ph idx="1"/>
          </p:nvPr>
        </p:nvSpPr>
        <p:spPr>
          <a:xfrm>
            <a:off x="7870995" y="772731"/>
            <a:ext cx="3341488" cy="5054008"/>
          </a:xfrm>
        </p:spPr>
        <p:txBody>
          <a:bodyPr vert="horz" lIns="91440" tIns="45720" rIns="91440" bIns="45720" rtlCol="0" anchor="ctr">
            <a:normAutofit/>
          </a:bodyPr>
          <a:lstStyle/>
          <a:p>
            <a:pPr marL="0" indent="0">
              <a:lnSpc>
                <a:spcPct val="100000"/>
              </a:lnSpc>
              <a:buNone/>
            </a:pPr>
            <a:r>
              <a:rPr lang="ja-JP" altLang="en-US" sz="2400" cap="all" spc="200" dirty="0">
                <a:solidFill>
                  <a:schemeClr val="tx1"/>
                </a:solidFill>
                <a:ea typeface="ＭＳ Ｐゴシック"/>
              </a:rPr>
              <a:t>履修のてびき、付表　号　を活用ください。提出に際しては、本校規定郵便封筒を使用ください。</a:t>
            </a:r>
            <a:endParaRPr lang="ja-JP" altLang="en-US" sz="2400" cap="all" spc="200" dirty="0">
              <a:solidFill>
                <a:schemeClr val="tx1"/>
              </a:solidFill>
            </a:endParaRPr>
          </a:p>
        </p:txBody>
      </p:sp>
      <p:cxnSp>
        <p:nvCxnSpPr>
          <p:cNvPr id="34" name="Straight Connector 22">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520631"/>
            <a:ext cx="0" cy="355820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5" name="Rectangle 24">
            <a:extLst>
              <a:ext uri="{FF2B5EF4-FFF2-40B4-BE49-F238E27FC236}">
                <a16:creationId xmlns:a16="http://schemas.microsoft.com/office/drawing/2014/main" id="{8D60EC1B-554F-47EF-839A-BAAD858F6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7428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B0E58038-8ACE-4AD9-B404-25C603550D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C60B75F-7399-A4D7-8436-08152AC24276}"/>
              </a:ext>
            </a:extLst>
          </p:cNvPr>
          <p:cNvSpPr>
            <a:spLocks noGrp="1"/>
          </p:cNvSpPr>
          <p:nvPr>
            <p:ph type="title"/>
          </p:nvPr>
        </p:nvSpPr>
        <p:spPr>
          <a:xfrm>
            <a:off x="1097280" y="286603"/>
            <a:ext cx="10058400" cy="1450757"/>
          </a:xfrm>
        </p:spPr>
        <p:txBody>
          <a:bodyPr vert="horz" lIns="91440" tIns="45720" rIns="91440" bIns="45720" rtlCol="0" anchor="b">
            <a:normAutofit/>
          </a:bodyPr>
          <a:lstStyle/>
          <a:p>
            <a:pPr>
              <a:lnSpc>
                <a:spcPct val="90000"/>
              </a:lnSpc>
            </a:pPr>
            <a:r>
              <a:rPr lang="ja-JP" altLang="en-US" spc="-50" dirty="0"/>
              <a:t>そのほか</a:t>
            </a:r>
            <a:endParaRPr lang="en-US" altLang="ja-JP" spc="-50" dirty="0"/>
          </a:p>
        </p:txBody>
      </p:sp>
      <p:cxnSp>
        <p:nvCxnSpPr>
          <p:cNvPr id="47" name="Straight Connector 46">
            <a:extLst>
              <a:ext uri="{FF2B5EF4-FFF2-40B4-BE49-F238E27FC236}">
                <a16:creationId xmlns:a16="http://schemas.microsoft.com/office/drawing/2014/main" id="{38A34772-9011-42B5-AA63-FD6DEC92EE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910746"/>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82BCDE19-2810-4337-9C49-8589C42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2" name="コンテンツ プレースホルダー 2">
            <a:extLst>
              <a:ext uri="{FF2B5EF4-FFF2-40B4-BE49-F238E27FC236}">
                <a16:creationId xmlns:a16="http://schemas.microsoft.com/office/drawing/2014/main" id="{DCDB5781-12A1-5CFC-BED8-08343C9D377C}"/>
              </a:ext>
            </a:extLst>
          </p:cNvPr>
          <p:cNvGraphicFramePr>
            <a:graphicFrameLocks noGrp="1"/>
          </p:cNvGraphicFramePr>
          <p:nvPr>
            <p:ph idx="1"/>
            <p:extLst>
              <p:ext uri="{D42A27DB-BD31-4B8C-83A1-F6EECF244321}">
                <p14:modId xmlns:p14="http://schemas.microsoft.com/office/powerpoint/2010/main" val="4220199266"/>
              </p:ext>
            </p:extLst>
          </p:nvPr>
        </p:nvGraphicFramePr>
        <p:xfrm>
          <a:off x="1193532" y="2188634"/>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924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2422AB54-6080-7124-A93F-490396992C0B}"/>
              </a:ext>
            </a:extLst>
          </p:cNvPr>
          <p:cNvSpPr>
            <a:spLocks noGrp="1"/>
          </p:cNvSpPr>
          <p:nvPr>
            <p:ph type="title"/>
          </p:nvPr>
        </p:nvSpPr>
        <p:spPr>
          <a:xfrm>
            <a:off x="492370" y="516835"/>
            <a:ext cx="3084844" cy="5772840"/>
          </a:xfrm>
        </p:spPr>
        <p:txBody>
          <a:bodyPr anchor="ctr">
            <a:normAutofit/>
          </a:bodyPr>
          <a:lstStyle/>
          <a:p>
            <a:r>
              <a:rPr lang="ja-JP" altLang="en-US" sz="3600">
                <a:solidFill>
                  <a:schemeClr val="bg1"/>
                </a:solidFill>
                <a:ea typeface="ＭＳ Ｐゴシック"/>
              </a:rPr>
              <a:t>本日の</a:t>
            </a:r>
            <a:br>
              <a:rPr lang="ja-JP" altLang="en-US" sz="3600">
                <a:solidFill>
                  <a:schemeClr val="bg1"/>
                </a:solidFill>
                <a:ea typeface="ＭＳ Ｐゴシック"/>
              </a:rPr>
            </a:br>
            <a:r>
              <a:rPr lang="ja-JP" altLang="en-US" sz="3600">
                <a:solidFill>
                  <a:schemeClr val="bg1"/>
                </a:solidFill>
                <a:ea typeface="ＭＳ Ｐゴシック"/>
              </a:rPr>
              <a:t>目的</a:t>
            </a:r>
            <a:endParaRPr kumimoji="1" lang="ja-JP" altLang="en-US" sz="3600">
              <a:solidFill>
                <a:schemeClr val="bg1"/>
              </a:solidFill>
            </a:endParaRPr>
          </a:p>
        </p:txBody>
      </p:sp>
      <p:graphicFrame>
        <p:nvGraphicFramePr>
          <p:cNvPr id="16" name="コンテンツ プレースホルダー 2">
            <a:extLst>
              <a:ext uri="{FF2B5EF4-FFF2-40B4-BE49-F238E27FC236}">
                <a16:creationId xmlns:a16="http://schemas.microsoft.com/office/drawing/2014/main" id="{0FF5FF12-EFFE-BDDC-7446-0460537250FF}"/>
              </a:ext>
            </a:extLst>
          </p:cNvPr>
          <p:cNvGraphicFramePr>
            <a:graphicFrameLocks noGrp="1"/>
          </p:cNvGraphicFramePr>
          <p:nvPr>
            <p:ph idx="1"/>
            <p:extLst>
              <p:ext uri="{D42A27DB-BD31-4B8C-83A1-F6EECF244321}">
                <p14:modId xmlns:p14="http://schemas.microsoft.com/office/powerpoint/2010/main" val="1933642213"/>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40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タイトル 1">
            <a:extLst>
              <a:ext uri="{FF2B5EF4-FFF2-40B4-BE49-F238E27FC236}">
                <a16:creationId xmlns:a16="http://schemas.microsoft.com/office/drawing/2014/main" id="{FF27700F-64C4-898A-6242-1FB81565557C}"/>
              </a:ext>
            </a:extLst>
          </p:cNvPr>
          <p:cNvSpPr>
            <a:spLocks noGrp="1"/>
          </p:cNvSpPr>
          <p:nvPr>
            <p:ph type="title"/>
          </p:nvPr>
        </p:nvSpPr>
        <p:spPr>
          <a:xfrm>
            <a:off x="492369" y="605896"/>
            <a:ext cx="3642309" cy="5646208"/>
          </a:xfrm>
        </p:spPr>
        <p:txBody>
          <a:bodyPr vert="horz" lIns="91440" tIns="45720" rIns="91440" bIns="45720" rtlCol="0" anchor="ctr">
            <a:normAutofit/>
          </a:bodyPr>
          <a:lstStyle/>
          <a:p>
            <a:pPr>
              <a:lnSpc>
                <a:spcPct val="90000"/>
              </a:lnSpc>
            </a:pPr>
            <a:r>
              <a:rPr lang="ja-JP" altLang="en-US" sz="4400" b="0" spc="-50">
                <a:solidFill>
                  <a:srgbClr val="FFFFFF"/>
                </a:solidFill>
              </a:rPr>
              <a:t>履修の進め方とレポート作成</a:t>
            </a:r>
            <a:endParaRPr lang="en-US" altLang="ja-JP" sz="4400" b="0" spc="-50">
              <a:solidFill>
                <a:srgbClr val="FFFFFF"/>
              </a:solidFill>
            </a:endParaRPr>
          </a:p>
        </p:txBody>
      </p:sp>
      <p:sp>
        <p:nvSpPr>
          <p:cNvPr id="4" name="テキスト ボックス 3">
            <a:extLst>
              <a:ext uri="{FF2B5EF4-FFF2-40B4-BE49-F238E27FC236}">
                <a16:creationId xmlns:a16="http://schemas.microsoft.com/office/drawing/2014/main" id="{094DE5B2-2AD1-91ED-C906-56DC21AF954B}"/>
              </a:ext>
            </a:extLst>
          </p:cNvPr>
          <p:cNvSpPr txBox="1"/>
          <p:nvPr/>
        </p:nvSpPr>
        <p:spPr>
          <a:xfrm>
            <a:off x="5231958" y="605896"/>
            <a:ext cx="5923721" cy="5646208"/>
          </a:xfrm>
          <a:prstGeom prst="rect">
            <a:avLst/>
          </a:prstGeom>
        </p:spPr>
        <p:txBody>
          <a:bodyPr rot="0" spcFirstLastPara="0" vertOverflow="overflow" horzOverflow="overflow" vert="horz" lIns="0" tIns="45720" rIns="0" bIns="45720" numCol="1" spcCol="0" rtlCol="0" fromWordArt="0" anchor="ctr" anchorCtr="0" forceAA="0" compatLnSpc="1">
            <a:prstTxWarp prst="textNoShape">
              <a:avLst/>
            </a:prstTxWarp>
            <a:normAutofit/>
          </a:bodyPr>
          <a:lstStyle/>
          <a:p>
            <a:pPr>
              <a:spcAft>
                <a:spcPts val="600"/>
              </a:spcAft>
              <a:buFont typeface="Calibri" panose="020F0502020204030204" pitchFamily="34" charset="0"/>
            </a:pPr>
            <a:r>
              <a:rPr lang="ja-JP" altLang="en-US" sz="2400">
                <a:solidFill>
                  <a:schemeClr val="tx1">
                    <a:lumMod val="75000"/>
                    <a:lumOff val="25000"/>
                  </a:schemeClr>
                </a:solidFill>
              </a:rPr>
              <a:t>各科目の履修順序を確認すること。</a:t>
            </a:r>
          </a:p>
          <a:p>
            <a:pPr>
              <a:spcAft>
                <a:spcPts val="600"/>
              </a:spcAft>
              <a:buFont typeface="Calibri" panose="020F0502020204030204" pitchFamily="34" charset="0"/>
            </a:pPr>
            <a:r>
              <a:rPr lang="ja-JP" altLang="en-US" sz="2400">
                <a:solidFill>
                  <a:schemeClr val="tx1">
                    <a:lumMod val="75000"/>
                    <a:lumOff val="25000"/>
                  </a:schemeClr>
                </a:solidFill>
                <a:ea typeface="ＭＳ Ｐゴシック"/>
              </a:rPr>
              <a:t>レポートの締め切り日を確認すること。</a:t>
            </a:r>
            <a:endParaRPr lang="ja-JP" altLang="en-US" sz="2400" dirty="0">
              <a:solidFill>
                <a:schemeClr val="tx1">
                  <a:lumMod val="75000"/>
                  <a:lumOff val="25000"/>
                </a:schemeClr>
              </a:solidFill>
              <a:ea typeface="ＭＳ Ｐゴシック"/>
            </a:endParaRPr>
          </a:p>
          <a:p>
            <a:pPr>
              <a:spcAft>
                <a:spcPts val="600"/>
              </a:spcAft>
              <a:buFont typeface="Calibri" panose="020F0502020204030204" pitchFamily="34" charset="0"/>
            </a:pPr>
            <a:r>
              <a:rPr lang="ja-JP" altLang="en-US" sz="2400">
                <a:solidFill>
                  <a:schemeClr val="tx1">
                    <a:lumMod val="75000"/>
                    <a:lumOff val="25000"/>
                  </a:schemeClr>
                </a:solidFill>
                <a:ea typeface="ＭＳ Ｐゴシック"/>
              </a:rPr>
              <a:t>レポート執筆前に、テキストを読み進めること。</a:t>
            </a:r>
            <a:endParaRPr lang="ja-JP" altLang="en-US" sz="2400" dirty="0">
              <a:solidFill>
                <a:schemeClr val="tx1">
                  <a:lumMod val="75000"/>
                  <a:lumOff val="25000"/>
                </a:schemeClr>
              </a:solidFill>
              <a:ea typeface="ＭＳ Ｐゴシック"/>
            </a:endParaRPr>
          </a:p>
          <a:p>
            <a:pPr>
              <a:spcAft>
                <a:spcPts val="600"/>
              </a:spcAft>
              <a:buFont typeface="Calibri" panose="020F0502020204030204" pitchFamily="34" charset="0"/>
            </a:pPr>
            <a:r>
              <a:rPr lang="ja-JP" altLang="en-US" sz="2400">
                <a:solidFill>
                  <a:schemeClr val="tx1">
                    <a:lumMod val="75000"/>
                    <a:lumOff val="25000"/>
                  </a:schemeClr>
                </a:solidFill>
                <a:ea typeface="ＭＳ Ｐゴシック"/>
              </a:rPr>
              <a:t>テキストに記載の参考文献・引用文献を確認すること。</a:t>
            </a:r>
            <a:endParaRPr lang="ja-JP" altLang="en-US" sz="2400" dirty="0">
              <a:solidFill>
                <a:schemeClr val="tx1">
                  <a:lumMod val="75000"/>
                  <a:lumOff val="25000"/>
                </a:schemeClr>
              </a:solidFill>
              <a:ea typeface="ＭＳ Ｐゴシック"/>
            </a:endParaRPr>
          </a:p>
          <a:p>
            <a:pPr>
              <a:spcAft>
                <a:spcPts val="600"/>
              </a:spcAft>
              <a:buFont typeface="Calibri" panose="020F0502020204030204" pitchFamily="34" charset="0"/>
            </a:pPr>
            <a:r>
              <a:rPr lang="ja-JP" altLang="en-US" sz="2400">
                <a:solidFill>
                  <a:schemeClr val="tx1">
                    <a:lumMod val="75000"/>
                    <a:lumOff val="25000"/>
                  </a:schemeClr>
                </a:solidFill>
                <a:ea typeface="ＭＳ Ｐゴシック"/>
              </a:rPr>
              <a:t>レポートに要求されている学習課題について検討すること</a:t>
            </a:r>
            <a:endParaRPr lang="ja-JP" altLang="en-US" sz="2400" dirty="0">
              <a:solidFill>
                <a:schemeClr val="tx1">
                  <a:lumMod val="75000"/>
                  <a:lumOff val="25000"/>
                </a:schemeClr>
              </a:solidFill>
              <a:ea typeface="ＭＳ Ｐゴシック"/>
            </a:endParaRPr>
          </a:p>
          <a:p>
            <a:pPr>
              <a:spcAft>
                <a:spcPts val="600"/>
              </a:spcAft>
              <a:buFont typeface="Calibri" panose="020F0502020204030204" pitchFamily="34" charset="0"/>
            </a:pPr>
            <a:endParaRPr lang="ja-JP" altLang="en-US" sz="2400" dirty="0">
              <a:solidFill>
                <a:schemeClr val="tx1">
                  <a:lumMod val="75000"/>
                  <a:lumOff val="25000"/>
                </a:schemeClr>
              </a:solidFill>
              <a:ea typeface="ＭＳ Ｐゴシック"/>
            </a:endParaRPr>
          </a:p>
          <a:p>
            <a:pPr>
              <a:spcAft>
                <a:spcPts val="600"/>
              </a:spcAft>
              <a:buFont typeface="Calibri" panose="020F0502020204030204" pitchFamily="34" charset="0"/>
            </a:pPr>
            <a:endParaRPr lang="en-US" altLang="ja-JP" sz="2400">
              <a:solidFill>
                <a:schemeClr val="tx1">
                  <a:lumMod val="75000"/>
                  <a:lumOff val="25000"/>
                </a:schemeClr>
              </a:solidFill>
            </a:endParaRPr>
          </a:p>
        </p:txBody>
      </p:sp>
    </p:spTree>
    <p:extLst>
      <p:ext uri="{BB962C8B-B14F-4D97-AF65-F5344CB8AC3E}">
        <p14:creationId xmlns:p14="http://schemas.microsoft.com/office/powerpoint/2010/main" val="2670625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3" name="Straight Connector 42">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46">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4380588" y="965199"/>
            <a:ext cx="6766078" cy="4927601"/>
          </a:xfrm>
        </p:spPr>
        <p:txBody>
          <a:bodyPr vert="horz" lIns="91440" tIns="45720" rIns="91440" bIns="45720" rtlCol="0" anchor="ctr">
            <a:normAutofit/>
          </a:bodyPr>
          <a:lstStyle/>
          <a:p>
            <a:pPr>
              <a:lnSpc>
                <a:spcPct val="90000"/>
              </a:lnSpc>
            </a:pPr>
            <a:r>
              <a:rPr lang="en-US" sz="6000" spc="-50">
                <a:solidFill>
                  <a:schemeClr val="tx1">
                    <a:lumMod val="85000"/>
                    <a:lumOff val="15000"/>
                  </a:schemeClr>
                </a:solidFill>
              </a:rPr>
              <a:t>各科目の履修順序を確認すること</a:t>
            </a:r>
          </a:p>
        </p:txBody>
      </p:sp>
      <p:sp>
        <p:nvSpPr>
          <p:cNvPr id="3" name="Content Placeholder"/>
          <p:cNvSpPr>
            <a:spLocks noGrp="1"/>
          </p:cNvSpPr>
          <p:nvPr>
            <p:ph idx="1"/>
          </p:nvPr>
        </p:nvSpPr>
        <p:spPr>
          <a:xfrm>
            <a:off x="1023257" y="965198"/>
            <a:ext cx="2707937" cy="4927602"/>
          </a:xfrm>
        </p:spPr>
        <p:txBody>
          <a:bodyPr vert="horz" lIns="91440" tIns="45720" rIns="91440" bIns="45720" rtlCol="0" anchor="ctr">
            <a:normAutofit/>
          </a:bodyPr>
          <a:lstStyle/>
          <a:p>
            <a:pPr marL="0" indent="0" algn="r">
              <a:lnSpc>
                <a:spcPct val="100000"/>
              </a:lnSpc>
              <a:buNone/>
            </a:pPr>
            <a:r>
              <a:rPr lang="en-US" altLang="ja-JP" cap="all" spc="200">
                <a:solidFill>
                  <a:schemeClr val="tx1"/>
                </a:solidFill>
              </a:rPr>
              <a:t>⇒</a:t>
            </a:r>
            <a:r>
              <a:rPr lang="ja-JP" altLang="en-US" cap="all" spc="200">
                <a:solidFill>
                  <a:schemeClr val="tx1"/>
                </a:solidFill>
              </a:rPr>
              <a:t>履修の手引きを参照しましょう</a:t>
            </a:r>
            <a:endParaRPr lang="en-US" cap="all" spc="200">
              <a:solidFill>
                <a:schemeClr val="tx1"/>
              </a:solidFill>
            </a:endParaRPr>
          </a:p>
        </p:txBody>
      </p:sp>
      <p:cxnSp>
        <p:nvCxnSpPr>
          <p:cNvPr id="49" name="Straight Connector 48">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966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4" name="Straight Connector 33">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F3B3B6C5-748F-437C-AE76-DB11FEA9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8" name="Rectangle 37">
            <a:extLst>
              <a:ext uri="{FF2B5EF4-FFF2-40B4-BE49-F238E27FC236}">
                <a16:creationId xmlns:a16="http://schemas.microsoft.com/office/drawing/2014/main" id="{197CEB5D-9BB2-475C-BA8D-AC88BB8C97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4380588" y="965199"/>
            <a:ext cx="6766078" cy="4927601"/>
          </a:xfrm>
        </p:spPr>
        <p:txBody>
          <a:bodyPr vert="horz" lIns="91440" tIns="45720" rIns="91440" bIns="45720" rtlCol="0" anchor="ctr">
            <a:normAutofit/>
          </a:bodyPr>
          <a:lstStyle/>
          <a:p>
            <a:pPr>
              <a:lnSpc>
                <a:spcPct val="90000"/>
              </a:lnSpc>
            </a:pPr>
            <a:r>
              <a:rPr lang="ja-JP" altLang="en-US" sz="6000" spc="-50">
                <a:solidFill>
                  <a:schemeClr val="tx1">
                    <a:lumMod val="85000"/>
                    <a:lumOff val="15000"/>
                  </a:schemeClr>
                </a:solidFill>
              </a:rPr>
              <a:t>締め切り日を確認すること</a:t>
            </a:r>
            <a:endParaRPr lang="en-US" sz="6000" spc="-50">
              <a:solidFill>
                <a:schemeClr val="tx1">
                  <a:lumMod val="85000"/>
                  <a:lumOff val="15000"/>
                </a:schemeClr>
              </a:solidFill>
            </a:endParaRPr>
          </a:p>
        </p:txBody>
      </p:sp>
      <p:sp>
        <p:nvSpPr>
          <p:cNvPr id="5" name="Content Placeholder">
            <a:extLst>
              <a:ext uri="{FF2B5EF4-FFF2-40B4-BE49-F238E27FC236}">
                <a16:creationId xmlns:a16="http://schemas.microsoft.com/office/drawing/2014/main" id="{8445B573-1D2B-1730-F20C-26E0EDD36638}"/>
              </a:ext>
            </a:extLst>
          </p:cNvPr>
          <p:cNvSpPr>
            <a:spLocks noGrp="1"/>
          </p:cNvSpPr>
          <p:nvPr>
            <p:ph idx="1"/>
          </p:nvPr>
        </p:nvSpPr>
        <p:spPr>
          <a:xfrm>
            <a:off x="1023257" y="965198"/>
            <a:ext cx="2707937" cy="4927602"/>
          </a:xfrm>
        </p:spPr>
        <p:txBody>
          <a:bodyPr vert="horz" lIns="91440" tIns="45720" rIns="91440" bIns="45720" rtlCol="0" anchor="ctr">
            <a:normAutofit/>
          </a:bodyPr>
          <a:lstStyle/>
          <a:p>
            <a:pPr marL="0" indent="0" algn="r">
              <a:lnSpc>
                <a:spcPct val="100000"/>
              </a:lnSpc>
              <a:buNone/>
            </a:pPr>
            <a:r>
              <a:rPr lang="en-US" altLang="ja-JP" cap="all" spc="200">
                <a:solidFill>
                  <a:schemeClr val="tx1"/>
                </a:solidFill>
              </a:rPr>
              <a:t>⇒</a:t>
            </a:r>
            <a:r>
              <a:rPr lang="ja-JP" altLang="en-US" cap="all" spc="200">
                <a:solidFill>
                  <a:schemeClr val="tx1"/>
                </a:solidFill>
              </a:rPr>
              <a:t>履修の手引きを参照します</a:t>
            </a:r>
            <a:endParaRPr lang="en-US" cap="all" spc="200">
              <a:solidFill>
                <a:schemeClr val="tx1"/>
              </a:solidFill>
            </a:endParaRPr>
          </a:p>
        </p:txBody>
      </p:sp>
      <p:cxnSp>
        <p:nvCxnSpPr>
          <p:cNvPr id="40" name="Straight Connector 39">
            <a:extLst>
              <a:ext uri="{FF2B5EF4-FFF2-40B4-BE49-F238E27FC236}">
                <a16:creationId xmlns:a16="http://schemas.microsoft.com/office/drawing/2014/main" id="{BB14AD1F-ADD5-46E7-966F-4C0290232F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3263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tint val="90000"/>
            <a:shade val="97000"/>
            <a:satMod val="13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5FE1B2C-7BC1-4AE2-9A50-2A4A70A9D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6">
            <a:extLst>
              <a:ext uri="{FF2B5EF4-FFF2-40B4-BE49-F238E27FC236}">
                <a16:creationId xmlns:a16="http://schemas.microsoft.com/office/drawing/2014/main" id="{97E8244A-2C81-4C0E-A929-3EC8EFF35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58724" y="457200"/>
            <a:ext cx="11274552" cy="59436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858749" y="963997"/>
            <a:ext cx="3787457" cy="4938361"/>
          </a:xfrm>
        </p:spPr>
        <p:txBody>
          <a:bodyPr anchor="ctr">
            <a:normAutofit/>
          </a:bodyPr>
          <a:lstStyle/>
          <a:p>
            <a:pPr algn="r"/>
            <a:r>
              <a:rPr lang="ja-JP" altLang="en-US"/>
              <a:t>レポート執筆前にテキストを読み進めること</a:t>
            </a:r>
            <a:endParaRPr lang="en-US">
              <a:ea typeface="Yu Gothic"/>
            </a:endParaRPr>
          </a:p>
        </p:txBody>
      </p:sp>
      <p:cxnSp>
        <p:nvCxnSpPr>
          <p:cNvPr id="19" name="Straight Connector 18">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974"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p:cNvSpPr>
            <a:spLocks noGrp="1"/>
          </p:cNvSpPr>
          <p:nvPr>
            <p:ph idx="1"/>
          </p:nvPr>
        </p:nvSpPr>
        <p:spPr>
          <a:xfrm>
            <a:off x="5301798" y="963507"/>
            <a:ext cx="5968181" cy="4938851"/>
          </a:xfrm>
        </p:spPr>
        <p:txBody>
          <a:bodyPr anchor="ctr">
            <a:normAutofit/>
          </a:bodyPr>
          <a:lstStyle/>
          <a:p>
            <a:r>
              <a:rPr lang="ja-JP" altLang="en-US">
                <a:ea typeface="Yu Mincho"/>
              </a:rPr>
              <a:t>中央法規出版テキストを読了するための</a:t>
            </a:r>
            <a:endParaRPr lang="ja-JP"/>
          </a:p>
          <a:p>
            <a:r>
              <a:rPr lang="ja-JP" altLang="en-US">
                <a:ea typeface="Yu Mincho"/>
              </a:rPr>
              <a:t>各自のペースの進度をきめましょう</a:t>
            </a:r>
            <a:endParaRPr lang="ja-JP"/>
          </a:p>
        </p:txBody>
      </p:sp>
    </p:spTree>
    <p:extLst>
      <p:ext uri="{BB962C8B-B14F-4D97-AF65-F5344CB8AC3E}">
        <p14:creationId xmlns:p14="http://schemas.microsoft.com/office/powerpoint/2010/main" val="175143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1097280" y="286603"/>
            <a:ext cx="10058400" cy="1450757"/>
          </a:xfrm>
        </p:spPr>
        <p:txBody>
          <a:bodyPr>
            <a:normAutofit/>
          </a:bodyPr>
          <a:lstStyle/>
          <a:p>
            <a:pPr>
              <a:lnSpc>
                <a:spcPct val="110000"/>
              </a:lnSpc>
            </a:pPr>
            <a:r>
              <a:rPr lang="ja-JP" altLang="en-US" sz="3700">
                <a:ea typeface="Yu Gothic"/>
              </a:rPr>
              <a:t>テキストに記載の</a:t>
            </a:r>
            <a:br>
              <a:rPr lang="ja-JP" altLang="en-US" sz="3700" dirty="0">
                <a:ea typeface="Yu Gothic"/>
              </a:rPr>
            </a:br>
            <a:r>
              <a:rPr lang="ja-JP" altLang="en-US" sz="3700">
                <a:ea typeface="Yu Gothic"/>
              </a:rPr>
              <a:t>参考文献</a:t>
            </a:r>
            <a:r>
              <a:rPr lang="en-US" sz="3700" dirty="0"/>
              <a:t>・</a:t>
            </a:r>
            <a:r>
              <a:rPr lang="en-US" sz="3700" dirty="0" err="1"/>
              <a:t>引用文献を確認すること</a:t>
            </a:r>
            <a:endParaRPr lang="en-US" sz="3700" dirty="0" err="1">
              <a:ea typeface="Yu Gothic"/>
            </a:endParaRPr>
          </a:p>
        </p:txBody>
      </p:sp>
      <p:cxnSp>
        <p:nvCxnSpPr>
          <p:cNvPr id="29" name="Straight Connector 28">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Content Placeholder">
            <a:extLst>
              <a:ext uri="{FF2B5EF4-FFF2-40B4-BE49-F238E27FC236}">
                <a16:creationId xmlns:a16="http://schemas.microsoft.com/office/drawing/2014/main" id="{83E2F516-3730-BE02-1261-CB68C4449B19}"/>
              </a:ext>
            </a:extLst>
          </p:cNvPr>
          <p:cNvGraphicFramePr>
            <a:graphicFrameLocks noGrp="1"/>
          </p:cNvGraphicFramePr>
          <p:nvPr>
            <p:ph idx="1"/>
            <p:extLst>
              <p:ext uri="{D42A27DB-BD31-4B8C-83A1-F6EECF244321}">
                <p14:modId xmlns:p14="http://schemas.microsoft.com/office/powerpoint/2010/main" val="98157413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598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8B186E-1377-D0C7-4E1B-175F2F3035EB}"/>
              </a:ext>
            </a:extLst>
          </p:cNvPr>
          <p:cNvSpPr>
            <a:spLocks noGrp="1"/>
          </p:cNvSpPr>
          <p:nvPr>
            <p:ph type="title"/>
          </p:nvPr>
        </p:nvSpPr>
        <p:spPr/>
        <p:txBody>
          <a:bodyPr/>
          <a:lstStyle/>
          <a:p>
            <a:r>
              <a:rPr kumimoji="1" lang="ja-JP" altLang="en-US" dirty="0"/>
              <a:t>参考文献・引用文献の記載法</a:t>
            </a:r>
          </a:p>
        </p:txBody>
      </p:sp>
      <p:sp>
        <p:nvSpPr>
          <p:cNvPr id="3" name="コンテンツ プレースホルダー 2">
            <a:extLst>
              <a:ext uri="{FF2B5EF4-FFF2-40B4-BE49-F238E27FC236}">
                <a16:creationId xmlns:a16="http://schemas.microsoft.com/office/drawing/2014/main" id="{BF338BD8-DDA4-ECCE-4248-59A55E7445BC}"/>
              </a:ext>
            </a:extLst>
          </p:cNvPr>
          <p:cNvSpPr>
            <a:spLocks noGrp="1"/>
          </p:cNvSpPr>
          <p:nvPr>
            <p:ph idx="1"/>
          </p:nvPr>
        </p:nvSpPr>
        <p:spPr/>
        <p:txBody>
          <a:bodyPr/>
          <a:lstStyle/>
          <a:p>
            <a:r>
              <a:rPr kumimoji="1" lang="ja-JP" altLang="en-US" sz="1800" dirty="0">
                <a:latin typeface="HG教科書体" panose="02020609000000000000" pitchFamily="17" charset="-128"/>
                <a:ea typeface="HG教科書体" panose="02020609000000000000" pitchFamily="17" charset="-128"/>
              </a:rPr>
              <a:t>いくつかのサイトを参考にすること</a:t>
            </a:r>
            <a:endParaRPr kumimoji="1" lang="en-US" altLang="ja-JP" sz="1800" dirty="0">
              <a:latin typeface="HG教科書体" panose="02020609000000000000" pitchFamily="17" charset="-128"/>
              <a:ea typeface="HG教科書体" panose="02020609000000000000" pitchFamily="17" charset="-128"/>
            </a:endParaRPr>
          </a:p>
          <a:p>
            <a:r>
              <a:rPr kumimoji="1" lang="en-US" altLang="ja-JP" sz="1200" dirty="0">
                <a:latin typeface="HG教科書体" panose="02020609000000000000" pitchFamily="17" charset="-128"/>
                <a:ea typeface="HG教科書体" panose="02020609000000000000" pitchFamily="17" charset="-128"/>
              </a:rPr>
              <a:t>www.lib.niigata-u.ac.jp/wp-content/uploads/2023/10/reference2022.pdf</a:t>
            </a:r>
            <a:r>
              <a:rPr kumimoji="1" lang="ja-JP" altLang="en-US" sz="1200" dirty="0">
                <a:latin typeface="HG教科書体" panose="02020609000000000000" pitchFamily="17" charset="-128"/>
                <a:ea typeface="HG教科書体" panose="02020609000000000000" pitchFamily="17" charset="-128"/>
              </a:rPr>
              <a:t>　　</a:t>
            </a:r>
            <a:r>
              <a:rPr kumimoji="1" lang="en-US" altLang="ja-JP" sz="1200" dirty="0" err="1">
                <a:latin typeface="HG教科書体" panose="02020609000000000000" pitchFamily="17" charset="-128"/>
                <a:ea typeface="HG教科書体" panose="02020609000000000000" pitchFamily="17" charset="-128"/>
              </a:rPr>
              <a:t>etc</a:t>
            </a:r>
            <a:r>
              <a:rPr kumimoji="1" lang="en-US" altLang="ja-JP" sz="1200" dirty="0">
                <a:latin typeface="HG教科書体" panose="02020609000000000000" pitchFamily="17" charset="-128"/>
                <a:ea typeface="HG教科書体" panose="02020609000000000000" pitchFamily="17" charset="-128"/>
              </a:rPr>
              <a:t>,</a:t>
            </a:r>
          </a:p>
          <a:p>
            <a:r>
              <a:rPr kumimoji="1" lang="ja-JP" altLang="en-US" sz="1800" dirty="0">
                <a:latin typeface="HG教科書体" panose="02020609000000000000" pitchFamily="17" charset="-128"/>
                <a:ea typeface="HG教科書体" panose="02020609000000000000" pitchFamily="17" charset="-128"/>
              </a:rPr>
              <a:t>逆引き的に、学修する方法も知っておくこと</a:t>
            </a:r>
            <a:endParaRPr kumimoji="1" lang="en-US" altLang="ja-JP" sz="1800" dirty="0">
              <a:latin typeface="HG教科書体" panose="02020609000000000000" pitchFamily="17" charset="-128"/>
              <a:ea typeface="HG教科書体" panose="02020609000000000000" pitchFamily="17" charset="-128"/>
            </a:endParaRPr>
          </a:p>
          <a:p>
            <a:r>
              <a:rPr kumimoji="1" lang="en-US" altLang="ja-JP" sz="1200" dirty="0">
                <a:latin typeface="HG教科書体" panose="02020609000000000000" pitchFamily="17" charset="-128"/>
                <a:ea typeface="HG教科書体" panose="02020609000000000000" pitchFamily="17" charset="-128"/>
              </a:rPr>
              <a:t>www.konan-u.ac.jp/lib/wp-content/uploads/2016/03/11.pdf</a:t>
            </a:r>
          </a:p>
          <a:p>
            <a:r>
              <a:rPr kumimoji="1" lang="ja-JP" altLang="en-US" sz="1400" dirty="0">
                <a:latin typeface="HG教科書体" panose="02020609000000000000" pitchFamily="17" charset="-128"/>
                <a:ea typeface="HG教科書体" panose="02020609000000000000" pitchFamily="17" charset="-128"/>
              </a:rPr>
              <a:t>なにゆえに、ここまで五月蠅く忠告することが多くなったかについては、以下に詳しいのでご一考ください</a:t>
            </a:r>
            <a:endParaRPr kumimoji="1" lang="en-US" altLang="ja-JP" sz="1400" dirty="0">
              <a:latin typeface="HG教科書体" panose="02020609000000000000" pitchFamily="17" charset="-128"/>
              <a:ea typeface="HG教科書体" panose="02020609000000000000" pitchFamily="17" charset="-128"/>
            </a:endParaRPr>
          </a:p>
          <a:p>
            <a:r>
              <a:rPr kumimoji="1" lang="en-US" altLang="ja-JP" sz="1400" dirty="0">
                <a:latin typeface="HG教科書体" panose="02020609000000000000" pitchFamily="17" charset="-128"/>
                <a:ea typeface="HG教科書体" panose="02020609000000000000" pitchFamily="17" charset="-128"/>
              </a:rPr>
              <a:t>www.konan-u.ac.jp/lib/wp-content/uploads/2025/03/johotansaku2025_27-28.pdf</a:t>
            </a:r>
            <a:endParaRPr kumimoji="1" lang="ja-JP" altLang="en-US" sz="1400" dirty="0">
              <a:latin typeface="HG教科書体" panose="02020609000000000000" pitchFamily="17" charset="-128"/>
              <a:ea typeface="HG教科書体" panose="02020609000000000000" pitchFamily="17" charset="-128"/>
            </a:endParaRPr>
          </a:p>
        </p:txBody>
      </p:sp>
    </p:spTree>
    <p:extLst>
      <p:ext uri="{BB962C8B-B14F-4D97-AF65-F5344CB8AC3E}">
        <p14:creationId xmlns:p14="http://schemas.microsoft.com/office/powerpoint/2010/main" val="1242687481"/>
      </p:ext>
    </p:extLst>
  </p:cSld>
  <p:clrMapOvr>
    <a:masterClrMapping/>
  </p:clrMapOvr>
</p:sld>
</file>

<file path=ppt/theme/theme1.xml><?xml version="1.0" encoding="utf-8"?>
<a:theme xmlns:a="http://schemas.openxmlformats.org/drawingml/2006/main" name="RetrospectVTI">
  <a:themeElements>
    <a:clrScheme name="AnalogousFromRegularSeedLeftStep">
      <a:dk1>
        <a:srgbClr val="000000"/>
      </a:dk1>
      <a:lt1>
        <a:srgbClr val="FFFFFF"/>
      </a:lt1>
      <a:dk2>
        <a:srgbClr val="412E24"/>
      </a:dk2>
      <a:lt2>
        <a:srgbClr val="E8E4E2"/>
      </a:lt2>
      <a:accent1>
        <a:srgbClr val="459ECB"/>
      </a:accent1>
      <a:accent2>
        <a:srgbClr val="32B2A7"/>
      </a:accent2>
      <a:accent3>
        <a:srgbClr val="3EB67A"/>
      </a:accent3>
      <a:accent4>
        <a:srgbClr val="33B93E"/>
      </a:accent4>
      <a:accent5>
        <a:srgbClr val="65B43E"/>
      </a:accent5>
      <a:accent6>
        <a:srgbClr val="8EAD30"/>
      </a:accent6>
      <a:hlink>
        <a:srgbClr val="BF6A3F"/>
      </a:hlink>
      <a:folHlink>
        <a:srgbClr val="7F7F7F"/>
      </a:folHlink>
    </a:clrScheme>
    <a:fontScheme name="Retrospect">
      <a:majorFont>
        <a:latin typeface="Yu Gothic"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Minch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73</TotalTime>
  <Words>872</Words>
  <Application>Microsoft Office PowerPoint</Application>
  <PresentationFormat>ワイド画面</PresentationFormat>
  <Paragraphs>66</Paragraphs>
  <Slides>24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24</vt:i4>
      </vt:variant>
    </vt:vector>
  </HeadingPairs>
  <TitlesOfParts>
    <vt:vector size="32" baseType="lpstr">
      <vt:lpstr>HG教科書体</vt:lpstr>
      <vt:lpstr>ＭＳ Ｐゴシック</vt:lpstr>
      <vt:lpstr>UD デジタル 教科書体 NK-R</vt:lpstr>
      <vt:lpstr>UD デジタル 教科書体 NP-R</vt:lpstr>
      <vt:lpstr>Yu Gothic</vt:lpstr>
      <vt:lpstr>Yu Mincho</vt:lpstr>
      <vt:lpstr>Calibri</vt:lpstr>
      <vt:lpstr>RetrospectVTI</vt:lpstr>
      <vt:lpstr>オンライン履修説明会</vt:lpstr>
      <vt:lpstr>PowerPoint プレゼンテーション</vt:lpstr>
      <vt:lpstr>本日の 目的</vt:lpstr>
      <vt:lpstr>履修の進め方とレポート作成</vt:lpstr>
      <vt:lpstr>各科目の履修順序を確認すること</vt:lpstr>
      <vt:lpstr>締め切り日を確認すること</vt:lpstr>
      <vt:lpstr>レポート執筆前にテキストを読み進めること</vt:lpstr>
      <vt:lpstr>テキストに記載の 参考文献・引用文献を確認すること</vt:lpstr>
      <vt:lpstr>参考文献・引用文献の記載法</vt:lpstr>
      <vt:lpstr>レポートに要求されている学習課題について検討すること</vt:lpstr>
      <vt:lpstr>レポート投函前に評価票と住所票をパッケージ化すること</vt:lpstr>
      <vt:lpstr>付票19　返信用（これが一番大切です）</vt:lpstr>
      <vt:lpstr>付票１９を作成しましょう</vt:lpstr>
      <vt:lpstr>付票19　返信用　（これが一番上です）</vt:lpstr>
      <vt:lpstr>完成ですか？</vt:lpstr>
      <vt:lpstr>付票18</vt:lpstr>
      <vt:lpstr>付票１8を作成しましょう</vt:lpstr>
      <vt:lpstr>付票18</vt:lpstr>
      <vt:lpstr>完成ですか？</vt:lpstr>
      <vt:lpstr>スクーリング講義の段取りを理解し対面授業の学びを確認すること</vt:lpstr>
      <vt:lpstr>実習が必要な受講生には実習計画について理解すること</vt:lpstr>
      <vt:lpstr>コロナ禍を踏まえ、休学などの就学期間の延長について</vt:lpstr>
      <vt:lpstr>休学する場合</vt:lpstr>
      <vt:lpstr>そのほか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華頂社会福祉専門学校</cp:lastModifiedBy>
  <cp:revision>241</cp:revision>
  <dcterms:created xsi:type="dcterms:W3CDTF">2019-10-16T03:03:10Z</dcterms:created>
  <dcterms:modified xsi:type="dcterms:W3CDTF">2025-04-19T00:46:39Z</dcterms:modified>
</cp:coreProperties>
</file>